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58" r:id="rId5"/>
    <p:sldId id="259" r:id="rId6"/>
    <p:sldId id="260" r:id="rId7"/>
    <p:sldId id="261" r:id="rId8"/>
    <p:sldId id="262" r:id="rId9"/>
    <p:sldId id="264" r:id="rId10"/>
    <p:sldId id="270" r:id="rId11"/>
    <p:sldId id="265" r:id="rId12"/>
    <p:sldId id="266" r:id="rId13"/>
    <p:sldId id="271" r:id="rId14"/>
    <p:sldId id="272" r:id="rId15"/>
    <p:sldId id="267" r:id="rId16"/>
    <p:sldId id="268" r:id="rId17"/>
    <p:sldId id="269" r:id="rId18"/>
    <p:sldId id="273" r:id="rId19"/>
    <p:sldId id="274" r:id="rId20"/>
    <p:sldId id="275" r:id="rId21"/>
    <p:sldId id="276" r:id="rId22"/>
    <p:sldId id="277" r:id="rId23"/>
    <p:sldId id="278" r:id="rId24"/>
    <p:sldId id="279" r:id="rId25"/>
    <p:sldId id="330" r:id="rId26"/>
    <p:sldId id="280" r:id="rId27"/>
    <p:sldId id="281" r:id="rId28"/>
    <p:sldId id="282" r:id="rId29"/>
    <p:sldId id="283" r:id="rId30"/>
    <p:sldId id="284" r:id="rId31"/>
    <p:sldId id="285" r:id="rId32"/>
    <p:sldId id="286" r:id="rId33"/>
    <p:sldId id="289" r:id="rId34"/>
    <p:sldId id="290" r:id="rId35"/>
    <p:sldId id="291" r:id="rId36"/>
    <p:sldId id="292" r:id="rId37"/>
    <p:sldId id="293" r:id="rId38"/>
    <p:sldId id="294"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3" r:id="rId66"/>
    <p:sldId id="324" r:id="rId67"/>
    <p:sldId id="325" r:id="rId68"/>
    <p:sldId id="326" r:id="rId69"/>
    <p:sldId id="327" r:id="rId70"/>
    <p:sldId id="328" r:id="rId71"/>
    <p:sldId id="329"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79E4"/>
    <a:srgbClr val="B369B5"/>
    <a:srgbClr val="9157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26" autoAdjust="0"/>
    <p:restoredTop sz="94660"/>
  </p:normalViewPr>
  <p:slideViewPr>
    <p:cSldViewPr snapToGrid="0">
      <p:cViewPr varScale="1">
        <p:scale>
          <a:sx n="80" d="100"/>
          <a:sy n="80" d="100"/>
        </p:scale>
        <p:origin x="12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49A138-A690-496E-B45E-50BB2E9F9A3A}" type="doc">
      <dgm:prSet loTypeId="urn:microsoft.com/office/officeart/2005/8/layout/orgChart1" loCatId="hierarchy" qsTypeId="urn:microsoft.com/office/officeart/2005/8/quickstyle/3d4" qsCatId="3D" csTypeId="urn:microsoft.com/office/officeart/2005/8/colors/colorful2" csCatId="colorful" phldr="1"/>
      <dgm:spPr/>
      <dgm:t>
        <a:bodyPr/>
        <a:lstStyle/>
        <a:p>
          <a:endParaRPr lang="en-US"/>
        </a:p>
      </dgm:t>
    </dgm:pt>
    <dgm:pt modelId="{412286F5-FC84-4384-8900-594ECAEA4C74}">
      <dgm:prSet phldrT="[Text]"/>
      <dgm:spPr>
        <a:solidFill>
          <a:srgbClr val="9157A3"/>
        </a:solidFill>
      </dgm:spPr>
      <dgm:t>
        <a:bodyPr/>
        <a:lstStyle/>
        <a:p>
          <a:r>
            <a:rPr lang="ar-SA" dirty="0" smtClean="0">
              <a:solidFill>
                <a:schemeClr val="tx1"/>
              </a:solidFill>
              <a:cs typeface="B Tabassom" panose="00000400000000000000" pitchFamily="2" charset="-78"/>
            </a:rPr>
            <a:t>هدف علم اقتصاد توسعه</a:t>
          </a:r>
          <a:r>
            <a:rPr lang="ar-SA" dirty="0" smtClean="0">
              <a:solidFill>
                <a:schemeClr val="tx1"/>
              </a:solidFill>
            </a:rPr>
            <a:t> </a:t>
          </a:r>
          <a:endParaRPr lang="en-US" dirty="0">
            <a:solidFill>
              <a:schemeClr val="tx1"/>
            </a:solidFill>
          </a:endParaRPr>
        </a:p>
      </dgm:t>
    </dgm:pt>
    <dgm:pt modelId="{099EED4F-0613-4165-ACFA-A944BC201051}" type="parTrans" cxnId="{BDFCFCE2-D3D3-4052-87B6-12D61C093E3C}">
      <dgm:prSet/>
      <dgm:spPr/>
      <dgm:t>
        <a:bodyPr/>
        <a:lstStyle/>
        <a:p>
          <a:endParaRPr lang="en-US"/>
        </a:p>
      </dgm:t>
    </dgm:pt>
    <dgm:pt modelId="{75CA0BB3-1100-4530-8FBF-880918CED7D6}" type="sibTrans" cxnId="{BDFCFCE2-D3D3-4052-87B6-12D61C093E3C}">
      <dgm:prSet/>
      <dgm:spPr/>
      <dgm:t>
        <a:bodyPr/>
        <a:lstStyle/>
        <a:p>
          <a:endParaRPr lang="en-US"/>
        </a:p>
      </dgm:t>
    </dgm:pt>
    <dgm:pt modelId="{5290425B-308A-4D78-BCE8-4FD6AE3F10E8}">
      <dgm:prSet phldrT="[Text]"/>
      <dgm:spPr>
        <a:solidFill>
          <a:srgbClr val="F379E4">
            <a:alpha val="89804"/>
          </a:srgbClr>
        </a:solidFill>
      </dgm:spPr>
      <dgm:t>
        <a:bodyPr/>
        <a:lstStyle/>
        <a:p>
          <a:r>
            <a:rPr lang="ar-SA" dirty="0" smtClean="0">
              <a:solidFill>
                <a:schemeClr val="tx1"/>
              </a:solidFill>
              <a:cs typeface="B Tabassom" panose="00000400000000000000" pitchFamily="2" charset="-78"/>
            </a:rPr>
            <a:t>استخدام قواعد کشف شده و هدایت روندها به سمت مطلوب</a:t>
          </a:r>
          <a:endParaRPr lang="en-US" dirty="0">
            <a:solidFill>
              <a:schemeClr val="tx1"/>
            </a:solidFill>
            <a:cs typeface="B Tabassom" panose="00000400000000000000" pitchFamily="2" charset="-78"/>
          </a:endParaRPr>
        </a:p>
      </dgm:t>
    </dgm:pt>
    <dgm:pt modelId="{74B09613-7312-48EB-94D6-2A4A20B9E58D}" type="parTrans" cxnId="{6B2E3552-4845-4E8F-912D-4402742D8E4B}">
      <dgm:prSet/>
      <dgm:spPr>
        <a:solidFill>
          <a:schemeClr val="tx1">
            <a:lumMod val="95000"/>
            <a:lumOff val="5000"/>
          </a:schemeClr>
        </a:solidFill>
        <a:ln>
          <a:solidFill>
            <a:schemeClr val="tx1">
              <a:lumMod val="95000"/>
              <a:lumOff val="5000"/>
            </a:schemeClr>
          </a:solidFill>
        </a:ln>
      </dgm:spPr>
      <dgm:t>
        <a:bodyPr/>
        <a:lstStyle/>
        <a:p>
          <a:endParaRPr lang="en-US"/>
        </a:p>
      </dgm:t>
    </dgm:pt>
    <dgm:pt modelId="{E4898A62-0A3E-4950-9D50-C9DD8985D916}" type="sibTrans" cxnId="{6B2E3552-4845-4E8F-912D-4402742D8E4B}">
      <dgm:prSet/>
      <dgm:spPr/>
      <dgm:t>
        <a:bodyPr/>
        <a:lstStyle/>
        <a:p>
          <a:endParaRPr lang="en-US"/>
        </a:p>
      </dgm:t>
    </dgm:pt>
    <dgm:pt modelId="{901A0DB7-4CF5-48A1-AF5C-0D445E729139}">
      <dgm:prSet phldrT="[Text]"/>
      <dgm:spPr>
        <a:solidFill>
          <a:srgbClr val="F379E4">
            <a:alpha val="90000"/>
          </a:srgbClr>
        </a:solidFill>
      </dgm:spPr>
      <dgm:t>
        <a:bodyPr/>
        <a:lstStyle/>
        <a:p>
          <a:r>
            <a:rPr lang="ar-SA" dirty="0" smtClean="0">
              <a:solidFill>
                <a:schemeClr val="tx1"/>
              </a:solidFill>
              <a:cs typeface="B Tabassom" panose="00000400000000000000" pitchFamily="2" charset="-78"/>
            </a:rPr>
            <a:t>کشف پویش‌های شکل‌گیری تولید ثروت ملل</a:t>
          </a:r>
          <a:endParaRPr lang="en-US" dirty="0">
            <a:solidFill>
              <a:schemeClr val="tx1"/>
            </a:solidFill>
            <a:cs typeface="B Tabassom" panose="00000400000000000000" pitchFamily="2" charset="-78"/>
          </a:endParaRPr>
        </a:p>
      </dgm:t>
    </dgm:pt>
    <dgm:pt modelId="{CC273EA7-9DEA-475C-B306-5DC496142E8E}" type="parTrans" cxnId="{2871C276-D90A-4FA2-A544-7EC9F756A5AB}">
      <dgm:prSet/>
      <dgm:spPr>
        <a:solidFill>
          <a:schemeClr val="bg2">
            <a:lumMod val="10000"/>
          </a:schemeClr>
        </a:solidFill>
        <a:ln>
          <a:solidFill>
            <a:schemeClr val="tx1">
              <a:lumMod val="95000"/>
              <a:lumOff val="5000"/>
            </a:schemeClr>
          </a:solidFill>
        </a:ln>
      </dgm:spPr>
      <dgm:t>
        <a:bodyPr/>
        <a:lstStyle/>
        <a:p>
          <a:endParaRPr lang="en-US"/>
        </a:p>
      </dgm:t>
    </dgm:pt>
    <dgm:pt modelId="{C3DF6852-F839-43B4-8DE6-B48AE9F04B08}" type="sibTrans" cxnId="{2871C276-D90A-4FA2-A544-7EC9F756A5AB}">
      <dgm:prSet/>
      <dgm:spPr/>
      <dgm:t>
        <a:bodyPr/>
        <a:lstStyle/>
        <a:p>
          <a:endParaRPr lang="en-US"/>
        </a:p>
      </dgm:t>
    </dgm:pt>
    <dgm:pt modelId="{D764BAB8-E222-42A5-8E9E-769A72FC4B3C}" type="pres">
      <dgm:prSet presAssocID="{CF49A138-A690-496E-B45E-50BB2E9F9A3A}" presName="hierChild1" presStyleCnt="0">
        <dgm:presLayoutVars>
          <dgm:orgChart val="1"/>
          <dgm:chPref val="1"/>
          <dgm:dir/>
          <dgm:animOne val="branch"/>
          <dgm:animLvl val="lvl"/>
          <dgm:resizeHandles/>
        </dgm:presLayoutVars>
      </dgm:prSet>
      <dgm:spPr/>
      <dgm:t>
        <a:bodyPr/>
        <a:lstStyle/>
        <a:p>
          <a:endParaRPr lang="en-US"/>
        </a:p>
      </dgm:t>
    </dgm:pt>
    <dgm:pt modelId="{7C641964-7541-4648-B9A2-1D70A64D88C0}" type="pres">
      <dgm:prSet presAssocID="{412286F5-FC84-4384-8900-594ECAEA4C74}" presName="hierRoot1" presStyleCnt="0">
        <dgm:presLayoutVars>
          <dgm:hierBranch val="init"/>
        </dgm:presLayoutVars>
      </dgm:prSet>
      <dgm:spPr/>
    </dgm:pt>
    <dgm:pt modelId="{457095A1-919F-4B69-98D5-5676E6DC03CE}" type="pres">
      <dgm:prSet presAssocID="{412286F5-FC84-4384-8900-594ECAEA4C74}" presName="rootComposite1" presStyleCnt="0"/>
      <dgm:spPr/>
    </dgm:pt>
    <dgm:pt modelId="{F2B41106-3EB2-4335-96D7-35FB84A6E2F8}" type="pres">
      <dgm:prSet presAssocID="{412286F5-FC84-4384-8900-594ECAEA4C74}" presName="rootText1" presStyleLbl="node0" presStyleIdx="0" presStyleCnt="1">
        <dgm:presLayoutVars>
          <dgm:chPref val="3"/>
        </dgm:presLayoutVars>
      </dgm:prSet>
      <dgm:spPr/>
      <dgm:t>
        <a:bodyPr/>
        <a:lstStyle/>
        <a:p>
          <a:endParaRPr lang="en-US"/>
        </a:p>
      </dgm:t>
    </dgm:pt>
    <dgm:pt modelId="{BA171EA0-F4F3-4419-9EEE-D6548A8B46CB}" type="pres">
      <dgm:prSet presAssocID="{412286F5-FC84-4384-8900-594ECAEA4C74}" presName="rootConnector1" presStyleLbl="node1" presStyleIdx="0" presStyleCnt="0"/>
      <dgm:spPr/>
      <dgm:t>
        <a:bodyPr/>
        <a:lstStyle/>
        <a:p>
          <a:endParaRPr lang="en-US"/>
        </a:p>
      </dgm:t>
    </dgm:pt>
    <dgm:pt modelId="{D836DA71-BAEA-493C-A848-F2D025B6B101}" type="pres">
      <dgm:prSet presAssocID="{412286F5-FC84-4384-8900-594ECAEA4C74}" presName="hierChild2" presStyleCnt="0"/>
      <dgm:spPr/>
    </dgm:pt>
    <dgm:pt modelId="{07457436-B50D-495F-B2DD-86F98575222F}" type="pres">
      <dgm:prSet presAssocID="{74B09613-7312-48EB-94D6-2A4A20B9E58D}" presName="Name37" presStyleLbl="parChTrans1D2" presStyleIdx="0" presStyleCnt="2"/>
      <dgm:spPr/>
      <dgm:t>
        <a:bodyPr/>
        <a:lstStyle/>
        <a:p>
          <a:endParaRPr lang="en-US"/>
        </a:p>
      </dgm:t>
    </dgm:pt>
    <dgm:pt modelId="{EB81C390-68B7-456F-8AFF-9D23B2718302}" type="pres">
      <dgm:prSet presAssocID="{5290425B-308A-4D78-BCE8-4FD6AE3F10E8}" presName="hierRoot2" presStyleCnt="0">
        <dgm:presLayoutVars>
          <dgm:hierBranch val="init"/>
        </dgm:presLayoutVars>
      </dgm:prSet>
      <dgm:spPr/>
    </dgm:pt>
    <dgm:pt modelId="{1C58B791-597E-4C32-A39B-309CFDE0C1CA}" type="pres">
      <dgm:prSet presAssocID="{5290425B-308A-4D78-BCE8-4FD6AE3F10E8}" presName="rootComposite" presStyleCnt="0"/>
      <dgm:spPr/>
    </dgm:pt>
    <dgm:pt modelId="{BD3EC29B-4073-4C2F-BC24-EA33E4F9575C}" type="pres">
      <dgm:prSet presAssocID="{5290425B-308A-4D78-BCE8-4FD6AE3F10E8}" presName="rootText" presStyleLbl="node2" presStyleIdx="0" presStyleCnt="2">
        <dgm:presLayoutVars>
          <dgm:chPref val="3"/>
        </dgm:presLayoutVars>
      </dgm:prSet>
      <dgm:spPr/>
      <dgm:t>
        <a:bodyPr/>
        <a:lstStyle/>
        <a:p>
          <a:endParaRPr lang="en-US"/>
        </a:p>
      </dgm:t>
    </dgm:pt>
    <dgm:pt modelId="{4F7F15A7-3A1E-49B6-BFD6-06EC32998422}" type="pres">
      <dgm:prSet presAssocID="{5290425B-308A-4D78-BCE8-4FD6AE3F10E8}" presName="rootConnector" presStyleLbl="node2" presStyleIdx="0" presStyleCnt="2"/>
      <dgm:spPr/>
      <dgm:t>
        <a:bodyPr/>
        <a:lstStyle/>
        <a:p>
          <a:endParaRPr lang="en-US"/>
        </a:p>
      </dgm:t>
    </dgm:pt>
    <dgm:pt modelId="{C64C2F3B-8687-40EE-95B1-8063DEDA5A7C}" type="pres">
      <dgm:prSet presAssocID="{5290425B-308A-4D78-BCE8-4FD6AE3F10E8}" presName="hierChild4" presStyleCnt="0"/>
      <dgm:spPr/>
    </dgm:pt>
    <dgm:pt modelId="{A6DE0296-79C2-4C37-8F2A-C7BBD58249A5}" type="pres">
      <dgm:prSet presAssocID="{5290425B-308A-4D78-BCE8-4FD6AE3F10E8}" presName="hierChild5" presStyleCnt="0"/>
      <dgm:spPr/>
    </dgm:pt>
    <dgm:pt modelId="{FA87C39D-2A69-4B8D-8AD3-D2FD9FF53CAF}" type="pres">
      <dgm:prSet presAssocID="{CC273EA7-9DEA-475C-B306-5DC496142E8E}" presName="Name37" presStyleLbl="parChTrans1D2" presStyleIdx="1" presStyleCnt="2"/>
      <dgm:spPr/>
      <dgm:t>
        <a:bodyPr/>
        <a:lstStyle/>
        <a:p>
          <a:endParaRPr lang="en-US"/>
        </a:p>
      </dgm:t>
    </dgm:pt>
    <dgm:pt modelId="{804A2F25-4163-4F32-837B-7EBB19B9CF74}" type="pres">
      <dgm:prSet presAssocID="{901A0DB7-4CF5-48A1-AF5C-0D445E729139}" presName="hierRoot2" presStyleCnt="0">
        <dgm:presLayoutVars>
          <dgm:hierBranch val="init"/>
        </dgm:presLayoutVars>
      </dgm:prSet>
      <dgm:spPr/>
    </dgm:pt>
    <dgm:pt modelId="{66FC4C10-AF5D-4913-9154-25F0F3C8BE45}" type="pres">
      <dgm:prSet presAssocID="{901A0DB7-4CF5-48A1-AF5C-0D445E729139}" presName="rootComposite" presStyleCnt="0"/>
      <dgm:spPr/>
    </dgm:pt>
    <dgm:pt modelId="{558A6546-C4B8-4B46-8BA7-44C6191A698E}" type="pres">
      <dgm:prSet presAssocID="{901A0DB7-4CF5-48A1-AF5C-0D445E729139}" presName="rootText" presStyleLbl="node2" presStyleIdx="1" presStyleCnt="2">
        <dgm:presLayoutVars>
          <dgm:chPref val="3"/>
        </dgm:presLayoutVars>
      </dgm:prSet>
      <dgm:spPr/>
      <dgm:t>
        <a:bodyPr/>
        <a:lstStyle/>
        <a:p>
          <a:endParaRPr lang="en-US"/>
        </a:p>
      </dgm:t>
    </dgm:pt>
    <dgm:pt modelId="{15CCB6B3-C81A-41A7-AC6B-584AF445B3BD}" type="pres">
      <dgm:prSet presAssocID="{901A0DB7-4CF5-48A1-AF5C-0D445E729139}" presName="rootConnector" presStyleLbl="node2" presStyleIdx="1" presStyleCnt="2"/>
      <dgm:spPr/>
      <dgm:t>
        <a:bodyPr/>
        <a:lstStyle/>
        <a:p>
          <a:endParaRPr lang="en-US"/>
        </a:p>
      </dgm:t>
    </dgm:pt>
    <dgm:pt modelId="{4E8AEADC-4231-40A4-83AE-76CEC6126FC8}" type="pres">
      <dgm:prSet presAssocID="{901A0DB7-4CF5-48A1-AF5C-0D445E729139}" presName="hierChild4" presStyleCnt="0"/>
      <dgm:spPr/>
    </dgm:pt>
    <dgm:pt modelId="{31A57261-D03D-4954-BBFE-04FC9351CAE7}" type="pres">
      <dgm:prSet presAssocID="{901A0DB7-4CF5-48A1-AF5C-0D445E729139}" presName="hierChild5" presStyleCnt="0"/>
      <dgm:spPr/>
    </dgm:pt>
    <dgm:pt modelId="{9B0F325C-C8D2-4E11-8D70-B94AF261F9B7}" type="pres">
      <dgm:prSet presAssocID="{412286F5-FC84-4384-8900-594ECAEA4C74}" presName="hierChild3" presStyleCnt="0"/>
      <dgm:spPr/>
    </dgm:pt>
  </dgm:ptLst>
  <dgm:cxnLst>
    <dgm:cxn modelId="{11D7A01F-6494-4912-AB33-DEBBC6FF8ACE}" type="presOf" srcId="{CF49A138-A690-496E-B45E-50BB2E9F9A3A}" destId="{D764BAB8-E222-42A5-8E9E-769A72FC4B3C}" srcOrd="0" destOrd="0" presId="urn:microsoft.com/office/officeart/2005/8/layout/orgChart1"/>
    <dgm:cxn modelId="{33329B8B-7F12-43F6-8A8B-00AE6DB4E95E}" type="presOf" srcId="{74B09613-7312-48EB-94D6-2A4A20B9E58D}" destId="{07457436-B50D-495F-B2DD-86F98575222F}" srcOrd="0" destOrd="0" presId="urn:microsoft.com/office/officeart/2005/8/layout/orgChart1"/>
    <dgm:cxn modelId="{9BC9F4CB-B2EA-41A5-B88B-900937F7E6F6}" type="presOf" srcId="{412286F5-FC84-4384-8900-594ECAEA4C74}" destId="{F2B41106-3EB2-4335-96D7-35FB84A6E2F8}" srcOrd="0" destOrd="0" presId="urn:microsoft.com/office/officeart/2005/8/layout/orgChart1"/>
    <dgm:cxn modelId="{65ED85B3-575A-404F-AFF5-E0B41A910708}" type="presOf" srcId="{901A0DB7-4CF5-48A1-AF5C-0D445E729139}" destId="{15CCB6B3-C81A-41A7-AC6B-584AF445B3BD}" srcOrd="1" destOrd="0" presId="urn:microsoft.com/office/officeart/2005/8/layout/orgChart1"/>
    <dgm:cxn modelId="{28AE72A7-CCF8-4364-8B00-42821D8260C7}" type="presOf" srcId="{412286F5-FC84-4384-8900-594ECAEA4C74}" destId="{BA171EA0-F4F3-4419-9EEE-D6548A8B46CB}" srcOrd="1" destOrd="0" presId="urn:microsoft.com/office/officeart/2005/8/layout/orgChart1"/>
    <dgm:cxn modelId="{346ED5F7-9E6F-4BBE-BE46-99B2467F6D75}" type="presOf" srcId="{5290425B-308A-4D78-BCE8-4FD6AE3F10E8}" destId="{4F7F15A7-3A1E-49B6-BFD6-06EC32998422}" srcOrd="1" destOrd="0" presId="urn:microsoft.com/office/officeart/2005/8/layout/orgChart1"/>
    <dgm:cxn modelId="{0B237E34-E1E8-4DCA-BB3A-1766580EFE13}" type="presOf" srcId="{901A0DB7-4CF5-48A1-AF5C-0D445E729139}" destId="{558A6546-C4B8-4B46-8BA7-44C6191A698E}" srcOrd="0" destOrd="0" presId="urn:microsoft.com/office/officeart/2005/8/layout/orgChart1"/>
    <dgm:cxn modelId="{99A9709B-F1EF-4A7D-B4D3-3F07B9DC9C82}" type="presOf" srcId="{CC273EA7-9DEA-475C-B306-5DC496142E8E}" destId="{FA87C39D-2A69-4B8D-8AD3-D2FD9FF53CAF}" srcOrd="0" destOrd="0" presId="urn:microsoft.com/office/officeart/2005/8/layout/orgChart1"/>
    <dgm:cxn modelId="{2871C276-D90A-4FA2-A544-7EC9F756A5AB}" srcId="{412286F5-FC84-4384-8900-594ECAEA4C74}" destId="{901A0DB7-4CF5-48A1-AF5C-0D445E729139}" srcOrd="1" destOrd="0" parTransId="{CC273EA7-9DEA-475C-B306-5DC496142E8E}" sibTransId="{C3DF6852-F839-43B4-8DE6-B48AE9F04B08}"/>
    <dgm:cxn modelId="{6B2E3552-4845-4E8F-912D-4402742D8E4B}" srcId="{412286F5-FC84-4384-8900-594ECAEA4C74}" destId="{5290425B-308A-4D78-BCE8-4FD6AE3F10E8}" srcOrd="0" destOrd="0" parTransId="{74B09613-7312-48EB-94D6-2A4A20B9E58D}" sibTransId="{E4898A62-0A3E-4950-9D50-C9DD8985D916}"/>
    <dgm:cxn modelId="{BDFCFCE2-D3D3-4052-87B6-12D61C093E3C}" srcId="{CF49A138-A690-496E-B45E-50BB2E9F9A3A}" destId="{412286F5-FC84-4384-8900-594ECAEA4C74}" srcOrd="0" destOrd="0" parTransId="{099EED4F-0613-4165-ACFA-A944BC201051}" sibTransId="{75CA0BB3-1100-4530-8FBF-880918CED7D6}"/>
    <dgm:cxn modelId="{89667410-91CF-4E3F-BD4C-4C907D413BC6}" type="presOf" srcId="{5290425B-308A-4D78-BCE8-4FD6AE3F10E8}" destId="{BD3EC29B-4073-4C2F-BC24-EA33E4F9575C}" srcOrd="0" destOrd="0" presId="urn:microsoft.com/office/officeart/2005/8/layout/orgChart1"/>
    <dgm:cxn modelId="{BDF52060-5C1E-4294-858F-310F1417ED91}" type="presParOf" srcId="{D764BAB8-E222-42A5-8E9E-769A72FC4B3C}" destId="{7C641964-7541-4648-B9A2-1D70A64D88C0}" srcOrd="0" destOrd="0" presId="urn:microsoft.com/office/officeart/2005/8/layout/orgChart1"/>
    <dgm:cxn modelId="{BC1C97AD-614C-45D5-8EE6-CBBFCBD18810}" type="presParOf" srcId="{7C641964-7541-4648-B9A2-1D70A64D88C0}" destId="{457095A1-919F-4B69-98D5-5676E6DC03CE}" srcOrd="0" destOrd="0" presId="urn:microsoft.com/office/officeart/2005/8/layout/orgChart1"/>
    <dgm:cxn modelId="{5868ADAF-1F85-457C-A5B3-1017A6FACCE0}" type="presParOf" srcId="{457095A1-919F-4B69-98D5-5676E6DC03CE}" destId="{F2B41106-3EB2-4335-96D7-35FB84A6E2F8}" srcOrd="0" destOrd="0" presId="urn:microsoft.com/office/officeart/2005/8/layout/orgChart1"/>
    <dgm:cxn modelId="{54CEA4BD-2EDE-42F5-9AEF-596FE9A212AF}" type="presParOf" srcId="{457095A1-919F-4B69-98D5-5676E6DC03CE}" destId="{BA171EA0-F4F3-4419-9EEE-D6548A8B46CB}" srcOrd="1" destOrd="0" presId="urn:microsoft.com/office/officeart/2005/8/layout/orgChart1"/>
    <dgm:cxn modelId="{89CE18E7-16DB-45E3-B69E-198986985D2F}" type="presParOf" srcId="{7C641964-7541-4648-B9A2-1D70A64D88C0}" destId="{D836DA71-BAEA-493C-A848-F2D025B6B101}" srcOrd="1" destOrd="0" presId="urn:microsoft.com/office/officeart/2005/8/layout/orgChart1"/>
    <dgm:cxn modelId="{F0657DC5-7750-410B-8DA2-DCA8099FDCFF}" type="presParOf" srcId="{D836DA71-BAEA-493C-A848-F2D025B6B101}" destId="{07457436-B50D-495F-B2DD-86F98575222F}" srcOrd="0" destOrd="0" presId="urn:microsoft.com/office/officeart/2005/8/layout/orgChart1"/>
    <dgm:cxn modelId="{075658D2-4BFD-47CD-8485-E3922E1F07C2}" type="presParOf" srcId="{D836DA71-BAEA-493C-A848-F2D025B6B101}" destId="{EB81C390-68B7-456F-8AFF-9D23B2718302}" srcOrd="1" destOrd="0" presId="urn:microsoft.com/office/officeart/2005/8/layout/orgChart1"/>
    <dgm:cxn modelId="{FB8783B8-0B72-4431-9896-6440CC1D9325}" type="presParOf" srcId="{EB81C390-68B7-456F-8AFF-9D23B2718302}" destId="{1C58B791-597E-4C32-A39B-309CFDE0C1CA}" srcOrd="0" destOrd="0" presId="urn:microsoft.com/office/officeart/2005/8/layout/orgChart1"/>
    <dgm:cxn modelId="{D5D4DA6E-F95B-455C-81A1-9C5741C5E797}" type="presParOf" srcId="{1C58B791-597E-4C32-A39B-309CFDE0C1CA}" destId="{BD3EC29B-4073-4C2F-BC24-EA33E4F9575C}" srcOrd="0" destOrd="0" presId="urn:microsoft.com/office/officeart/2005/8/layout/orgChart1"/>
    <dgm:cxn modelId="{8C90EFAF-4D27-43B4-A15F-CE9179CB1B4A}" type="presParOf" srcId="{1C58B791-597E-4C32-A39B-309CFDE0C1CA}" destId="{4F7F15A7-3A1E-49B6-BFD6-06EC32998422}" srcOrd="1" destOrd="0" presId="urn:microsoft.com/office/officeart/2005/8/layout/orgChart1"/>
    <dgm:cxn modelId="{D4FC57BA-7670-4173-A659-AAD03B89377A}" type="presParOf" srcId="{EB81C390-68B7-456F-8AFF-9D23B2718302}" destId="{C64C2F3B-8687-40EE-95B1-8063DEDA5A7C}" srcOrd="1" destOrd="0" presId="urn:microsoft.com/office/officeart/2005/8/layout/orgChart1"/>
    <dgm:cxn modelId="{8A4E9755-16EC-48DF-8C7F-8E21DE6DE035}" type="presParOf" srcId="{EB81C390-68B7-456F-8AFF-9D23B2718302}" destId="{A6DE0296-79C2-4C37-8F2A-C7BBD58249A5}" srcOrd="2" destOrd="0" presId="urn:microsoft.com/office/officeart/2005/8/layout/orgChart1"/>
    <dgm:cxn modelId="{CF651D5B-8F16-4DD8-8EC9-153842DC04C5}" type="presParOf" srcId="{D836DA71-BAEA-493C-A848-F2D025B6B101}" destId="{FA87C39D-2A69-4B8D-8AD3-D2FD9FF53CAF}" srcOrd="2" destOrd="0" presId="urn:microsoft.com/office/officeart/2005/8/layout/orgChart1"/>
    <dgm:cxn modelId="{D84DBEA9-8627-4353-B7BC-A5D52E1574CE}" type="presParOf" srcId="{D836DA71-BAEA-493C-A848-F2D025B6B101}" destId="{804A2F25-4163-4F32-837B-7EBB19B9CF74}" srcOrd="3" destOrd="0" presId="urn:microsoft.com/office/officeart/2005/8/layout/orgChart1"/>
    <dgm:cxn modelId="{58A2F825-5C0D-420E-BF3E-D528789A5233}" type="presParOf" srcId="{804A2F25-4163-4F32-837B-7EBB19B9CF74}" destId="{66FC4C10-AF5D-4913-9154-25F0F3C8BE45}" srcOrd="0" destOrd="0" presId="urn:microsoft.com/office/officeart/2005/8/layout/orgChart1"/>
    <dgm:cxn modelId="{4B406E3F-8484-4322-9141-55CC49666AFE}" type="presParOf" srcId="{66FC4C10-AF5D-4913-9154-25F0F3C8BE45}" destId="{558A6546-C4B8-4B46-8BA7-44C6191A698E}" srcOrd="0" destOrd="0" presId="urn:microsoft.com/office/officeart/2005/8/layout/orgChart1"/>
    <dgm:cxn modelId="{9AB0A8F7-03B5-45AE-8A26-0E32533BA2E3}" type="presParOf" srcId="{66FC4C10-AF5D-4913-9154-25F0F3C8BE45}" destId="{15CCB6B3-C81A-41A7-AC6B-584AF445B3BD}" srcOrd="1" destOrd="0" presId="urn:microsoft.com/office/officeart/2005/8/layout/orgChart1"/>
    <dgm:cxn modelId="{63E710E3-9F42-4E03-8250-9ED42328AA07}" type="presParOf" srcId="{804A2F25-4163-4F32-837B-7EBB19B9CF74}" destId="{4E8AEADC-4231-40A4-83AE-76CEC6126FC8}" srcOrd="1" destOrd="0" presId="urn:microsoft.com/office/officeart/2005/8/layout/orgChart1"/>
    <dgm:cxn modelId="{E37299A6-AF27-4C1C-869A-6C0F344CA418}" type="presParOf" srcId="{804A2F25-4163-4F32-837B-7EBB19B9CF74}" destId="{31A57261-D03D-4954-BBFE-04FC9351CAE7}" srcOrd="2" destOrd="0" presId="urn:microsoft.com/office/officeart/2005/8/layout/orgChart1"/>
    <dgm:cxn modelId="{9AD5A97B-A208-42F0-88F6-942B56A1EA9E}" type="presParOf" srcId="{7C641964-7541-4648-B9A2-1D70A64D88C0}" destId="{9B0F325C-C8D2-4E11-8D70-B94AF261F9B7}"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709646-C15E-4100-9716-0A2F0C379FD0}" type="doc">
      <dgm:prSet loTypeId="urn:microsoft.com/office/officeart/2005/8/layout/balance1" loCatId="relationship" qsTypeId="urn:microsoft.com/office/officeart/2005/8/quickstyle/3d1" qsCatId="3D" csTypeId="urn:microsoft.com/office/officeart/2005/8/colors/colorful3" csCatId="colorful" phldr="1"/>
      <dgm:spPr/>
      <dgm:t>
        <a:bodyPr/>
        <a:lstStyle/>
        <a:p>
          <a:endParaRPr lang="en-US"/>
        </a:p>
      </dgm:t>
    </dgm:pt>
    <dgm:pt modelId="{9E8CA818-9F3B-43A8-A733-E1E9E993BB31}">
      <dgm:prSet phldrT="[Text]" custT="1"/>
      <dgm:spPr>
        <a:solidFill>
          <a:srgbClr val="B369B5">
            <a:alpha val="90000"/>
          </a:srgbClr>
        </a:solidFill>
      </dgm:spPr>
      <dgm:t>
        <a:bodyPr/>
        <a:lstStyle/>
        <a:p>
          <a:r>
            <a:rPr lang="fa-IR" sz="2800" dirty="0" smtClean="0">
              <a:solidFill>
                <a:schemeClr val="tx1"/>
              </a:solidFill>
              <a:cs typeface="B Tabassom" panose="00000400000000000000" pitchFamily="2" charset="-78"/>
            </a:rPr>
            <a:t>تصميمات سياستگذاران </a:t>
          </a:r>
          <a:endParaRPr lang="en-US" sz="2800" dirty="0">
            <a:solidFill>
              <a:schemeClr val="tx1"/>
            </a:solidFill>
            <a:cs typeface="B Tabassom" panose="00000400000000000000" pitchFamily="2" charset="-78"/>
          </a:endParaRPr>
        </a:p>
      </dgm:t>
    </dgm:pt>
    <dgm:pt modelId="{E88E5D49-E969-4FCA-AC15-DBF4CE80CB3F}" type="parTrans" cxnId="{6CAE0C42-95B6-4B1D-A667-82A7E8B46581}">
      <dgm:prSet/>
      <dgm:spPr/>
      <dgm:t>
        <a:bodyPr/>
        <a:lstStyle/>
        <a:p>
          <a:endParaRPr lang="en-US"/>
        </a:p>
      </dgm:t>
    </dgm:pt>
    <dgm:pt modelId="{A927D74F-BF17-4D37-991E-D3701052F2D0}" type="sibTrans" cxnId="{6CAE0C42-95B6-4B1D-A667-82A7E8B46581}">
      <dgm:prSet/>
      <dgm:spPr/>
      <dgm:t>
        <a:bodyPr/>
        <a:lstStyle/>
        <a:p>
          <a:endParaRPr lang="en-US"/>
        </a:p>
      </dgm:t>
    </dgm:pt>
    <dgm:pt modelId="{9D87BEE5-5D7F-4630-A808-18394670859D}">
      <dgm:prSet phldrT="[Text]"/>
      <dgm:spPr>
        <a:solidFill>
          <a:srgbClr val="B369B5">
            <a:alpha val="90000"/>
          </a:srgbClr>
        </a:solidFill>
      </dgm:spPr>
      <dgm:t>
        <a:bodyPr/>
        <a:lstStyle/>
        <a:p>
          <a:r>
            <a:rPr lang="fa-IR" dirty="0" smtClean="0">
              <a:cs typeface="B Tabassom" panose="00000400000000000000" pitchFamily="2" charset="-78"/>
            </a:rPr>
            <a:t>شرايط طبيعي</a:t>
          </a:r>
          <a:endParaRPr lang="en-US" dirty="0">
            <a:cs typeface="B Tabassom" panose="00000400000000000000" pitchFamily="2" charset="-78"/>
          </a:endParaRPr>
        </a:p>
      </dgm:t>
    </dgm:pt>
    <dgm:pt modelId="{6DEBAF53-56C6-4A9B-B4C7-58FCE3C1ADAB}" type="parTrans" cxnId="{505E635B-10D3-4D80-9731-7261ACA6BD74}">
      <dgm:prSet/>
      <dgm:spPr/>
      <dgm:t>
        <a:bodyPr/>
        <a:lstStyle/>
        <a:p>
          <a:endParaRPr lang="en-US"/>
        </a:p>
      </dgm:t>
    </dgm:pt>
    <dgm:pt modelId="{94AA2F27-CC83-4CE6-A945-EEAD7103BF6C}" type="sibTrans" cxnId="{505E635B-10D3-4D80-9731-7261ACA6BD74}">
      <dgm:prSet/>
      <dgm:spPr/>
      <dgm:t>
        <a:bodyPr/>
        <a:lstStyle/>
        <a:p>
          <a:endParaRPr lang="en-US"/>
        </a:p>
      </dgm:t>
    </dgm:pt>
    <dgm:pt modelId="{40B68D68-1130-4047-AE09-AD75EA18DBA0}">
      <dgm:prSet/>
      <dgm:spPr>
        <a:solidFill>
          <a:srgbClr val="F379E4">
            <a:alpha val="90000"/>
          </a:srgbClr>
        </a:solidFill>
      </dgm:spPr>
      <dgm:t>
        <a:bodyPr/>
        <a:lstStyle/>
        <a:p>
          <a:r>
            <a:rPr lang="fa-IR" dirty="0" smtClean="0">
              <a:cs typeface="B Tabassom" panose="00000400000000000000" pitchFamily="2" charset="-78"/>
            </a:rPr>
            <a:t>پيشرفت تكنولوژی</a:t>
          </a:r>
          <a:endParaRPr lang="en-US" dirty="0"/>
        </a:p>
      </dgm:t>
    </dgm:pt>
    <dgm:pt modelId="{3AFE81BC-165F-4B14-9E78-3444355B19E7}" type="parTrans" cxnId="{13F1CFAF-3FE5-48F9-9A6A-05ABE2895DDC}">
      <dgm:prSet/>
      <dgm:spPr/>
      <dgm:t>
        <a:bodyPr/>
        <a:lstStyle/>
        <a:p>
          <a:endParaRPr lang="en-US"/>
        </a:p>
      </dgm:t>
    </dgm:pt>
    <dgm:pt modelId="{8E4B9148-9728-4087-B3B6-2933A6B393F6}" type="sibTrans" cxnId="{13F1CFAF-3FE5-48F9-9A6A-05ABE2895DDC}">
      <dgm:prSet/>
      <dgm:spPr/>
      <dgm:t>
        <a:bodyPr/>
        <a:lstStyle/>
        <a:p>
          <a:endParaRPr lang="en-US"/>
        </a:p>
      </dgm:t>
    </dgm:pt>
    <dgm:pt modelId="{6E3EEAAF-A736-4CAE-829B-101981044102}" type="pres">
      <dgm:prSet presAssocID="{0D709646-C15E-4100-9716-0A2F0C379FD0}" presName="outerComposite" presStyleCnt="0">
        <dgm:presLayoutVars>
          <dgm:chMax val="2"/>
          <dgm:animLvl val="lvl"/>
          <dgm:resizeHandles val="exact"/>
        </dgm:presLayoutVars>
      </dgm:prSet>
      <dgm:spPr/>
      <dgm:t>
        <a:bodyPr/>
        <a:lstStyle/>
        <a:p>
          <a:endParaRPr lang="en-US"/>
        </a:p>
      </dgm:t>
    </dgm:pt>
    <dgm:pt modelId="{2A240148-2ED8-4676-9087-8A3327CF2686}" type="pres">
      <dgm:prSet presAssocID="{0D709646-C15E-4100-9716-0A2F0C379FD0}" presName="dummyMaxCanvas" presStyleCnt="0"/>
      <dgm:spPr/>
    </dgm:pt>
    <dgm:pt modelId="{40423739-DD38-44C3-A745-CB4D60572C7B}" type="pres">
      <dgm:prSet presAssocID="{0D709646-C15E-4100-9716-0A2F0C379FD0}" presName="parentComposite" presStyleCnt="0"/>
      <dgm:spPr/>
    </dgm:pt>
    <dgm:pt modelId="{3389520A-5E59-4EC2-8232-31DD6C374B16}" type="pres">
      <dgm:prSet presAssocID="{0D709646-C15E-4100-9716-0A2F0C379FD0}" presName="parent1" presStyleLbl="alignAccFollowNode1" presStyleIdx="0" presStyleCnt="4" custAng="21301190" custLinFactY="85161" custLinFactNeighborX="-9990" custLinFactNeighborY="100000">
        <dgm:presLayoutVars>
          <dgm:chMax val="4"/>
        </dgm:presLayoutVars>
      </dgm:prSet>
      <dgm:spPr/>
      <dgm:t>
        <a:bodyPr/>
        <a:lstStyle/>
        <a:p>
          <a:endParaRPr lang="en-US"/>
        </a:p>
      </dgm:t>
    </dgm:pt>
    <dgm:pt modelId="{B7D9D0D5-6873-4FEE-80EA-F76B6386FC32}" type="pres">
      <dgm:prSet presAssocID="{0D709646-C15E-4100-9716-0A2F0C379FD0}" presName="parent2" presStyleLbl="alignAccFollowNode1" presStyleIdx="1" presStyleCnt="4" custAng="21296198" custScaleY="101022" custLinFactY="100000" custLinFactNeighborX="730" custLinFactNeighborY="174855">
        <dgm:presLayoutVars>
          <dgm:chMax val="4"/>
        </dgm:presLayoutVars>
      </dgm:prSet>
      <dgm:spPr/>
      <dgm:t>
        <a:bodyPr/>
        <a:lstStyle/>
        <a:p>
          <a:endParaRPr lang="en-US"/>
        </a:p>
      </dgm:t>
    </dgm:pt>
    <dgm:pt modelId="{D4E7A54A-E2D1-4361-A6F5-AF62DE0D5AEB}" type="pres">
      <dgm:prSet presAssocID="{0D709646-C15E-4100-9716-0A2F0C379FD0}" presName="childrenComposite" presStyleCnt="0"/>
      <dgm:spPr/>
    </dgm:pt>
    <dgm:pt modelId="{DDFA51D9-4545-4632-ABA0-67E8D93FD936}" type="pres">
      <dgm:prSet presAssocID="{0D709646-C15E-4100-9716-0A2F0C379FD0}" presName="dummyMaxCanvas_ChildArea" presStyleCnt="0"/>
      <dgm:spPr/>
    </dgm:pt>
    <dgm:pt modelId="{06367893-26C2-4AFF-8733-D6117D37672A}" type="pres">
      <dgm:prSet presAssocID="{0D709646-C15E-4100-9716-0A2F0C379FD0}" presName="fulcrum" presStyleLbl="alignAccFollowNode1" presStyleIdx="2" presStyleCnt="4"/>
      <dgm:spPr/>
    </dgm:pt>
    <dgm:pt modelId="{2DAE2634-2BD9-4D3E-AECD-5F16B096EE36}" type="pres">
      <dgm:prSet presAssocID="{0D709646-C15E-4100-9716-0A2F0C379FD0}" presName="balance_10" presStyleLbl="alignAccFollowNode1" presStyleIdx="3" presStyleCnt="4">
        <dgm:presLayoutVars>
          <dgm:bulletEnabled val="1"/>
        </dgm:presLayoutVars>
      </dgm:prSet>
      <dgm:spPr/>
    </dgm:pt>
    <dgm:pt modelId="{DCE7A9DD-B7D7-47CF-B320-6877D9E20CBD}" type="pres">
      <dgm:prSet presAssocID="{0D709646-C15E-4100-9716-0A2F0C379FD0}" presName="left_10_1" presStyleLbl="node1" presStyleIdx="0" presStyleCnt="1" custScaleY="40635" custLinFactNeighborX="1993" custLinFactNeighborY="29418">
        <dgm:presLayoutVars>
          <dgm:bulletEnabled val="1"/>
        </dgm:presLayoutVars>
      </dgm:prSet>
      <dgm:spPr/>
      <dgm:t>
        <a:bodyPr/>
        <a:lstStyle/>
        <a:p>
          <a:endParaRPr lang="en-US"/>
        </a:p>
      </dgm:t>
    </dgm:pt>
  </dgm:ptLst>
  <dgm:cxnLst>
    <dgm:cxn modelId="{E95D8CE1-3B82-4F13-8B3A-B136036A17A6}" type="presOf" srcId="{40B68D68-1130-4047-AE09-AD75EA18DBA0}" destId="{3389520A-5E59-4EC2-8232-31DD6C374B16}" srcOrd="0" destOrd="0" presId="urn:microsoft.com/office/officeart/2005/8/layout/balance1"/>
    <dgm:cxn modelId="{6CAE0C42-95B6-4B1D-A667-82A7E8B46581}" srcId="{40B68D68-1130-4047-AE09-AD75EA18DBA0}" destId="{9E8CA818-9F3B-43A8-A733-E1E9E993BB31}" srcOrd="0" destOrd="0" parTransId="{E88E5D49-E969-4FCA-AC15-DBF4CE80CB3F}" sibTransId="{A927D74F-BF17-4D37-991E-D3701052F2D0}"/>
    <dgm:cxn modelId="{13F1CFAF-3FE5-48F9-9A6A-05ABE2895DDC}" srcId="{0D709646-C15E-4100-9716-0A2F0C379FD0}" destId="{40B68D68-1130-4047-AE09-AD75EA18DBA0}" srcOrd="0" destOrd="0" parTransId="{3AFE81BC-165F-4B14-9E78-3444355B19E7}" sibTransId="{8E4B9148-9728-4087-B3B6-2933A6B393F6}"/>
    <dgm:cxn modelId="{505E635B-10D3-4D80-9731-7261ACA6BD74}" srcId="{0D709646-C15E-4100-9716-0A2F0C379FD0}" destId="{9D87BEE5-5D7F-4630-A808-18394670859D}" srcOrd="1" destOrd="0" parTransId="{6DEBAF53-56C6-4A9B-B4C7-58FCE3C1ADAB}" sibTransId="{94AA2F27-CC83-4CE6-A945-EEAD7103BF6C}"/>
    <dgm:cxn modelId="{D8CF9289-6E86-413A-A71F-A38C32A94AE4}" type="presOf" srcId="{9E8CA818-9F3B-43A8-A733-E1E9E993BB31}" destId="{DCE7A9DD-B7D7-47CF-B320-6877D9E20CBD}" srcOrd="0" destOrd="0" presId="urn:microsoft.com/office/officeart/2005/8/layout/balance1"/>
    <dgm:cxn modelId="{DC80A76A-1944-4B2C-9A1B-230D13E47A21}" type="presOf" srcId="{9D87BEE5-5D7F-4630-A808-18394670859D}" destId="{B7D9D0D5-6873-4FEE-80EA-F76B6386FC32}" srcOrd="0" destOrd="0" presId="urn:microsoft.com/office/officeart/2005/8/layout/balance1"/>
    <dgm:cxn modelId="{F42EE549-3A9C-406F-B74E-C2DF8EB60F70}" type="presOf" srcId="{0D709646-C15E-4100-9716-0A2F0C379FD0}" destId="{6E3EEAAF-A736-4CAE-829B-101981044102}" srcOrd="0" destOrd="0" presId="urn:microsoft.com/office/officeart/2005/8/layout/balance1"/>
    <dgm:cxn modelId="{4F8ECF59-62E4-4813-B4FB-4C9961488D3E}" type="presParOf" srcId="{6E3EEAAF-A736-4CAE-829B-101981044102}" destId="{2A240148-2ED8-4676-9087-8A3327CF2686}" srcOrd="0" destOrd="0" presId="urn:microsoft.com/office/officeart/2005/8/layout/balance1"/>
    <dgm:cxn modelId="{6C47E8FA-B658-4380-8680-0FE3EE5FCBA4}" type="presParOf" srcId="{6E3EEAAF-A736-4CAE-829B-101981044102}" destId="{40423739-DD38-44C3-A745-CB4D60572C7B}" srcOrd="1" destOrd="0" presId="urn:microsoft.com/office/officeart/2005/8/layout/balance1"/>
    <dgm:cxn modelId="{1E7B9C60-D894-4BF1-AB81-337F46A3FD7B}" type="presParOf" srcId="{40423739-DD38-44C3-A745-CB4D60572C7B}" destId="{3389520A-5E59-4EC2-8232-31DD6C374B16}" srcOrd="0" destOrd="0" presId="urn:microsoft.com/office/officeart/2005/8/layout/balance1"/>
    <dgm:cxn modelId="{709E7AE1-E080-4F17-87AA-0675E40F3017}" type="presParOf" srcId="{40423739-DD38-44C3-A745-CB4D60572C7B}" destId="{B7D9D0D5-6873-4FEE-80EA-F76B6386FC32}" srcOrd="1" destOrd="0" presId="urn:microsoft.com/office/officeart/2005/8/layout/balance1"/>
    <dgm:cxn modelId="{3CE784B5-306E-4BFD-B494-C6A47B9866E3}" type="presParOf" srcId="{6E3EEAAF-A736-4CAE-829B-101981044102}" destId="{D4E7A54A-E2D1-4361-A6F5-AF62DE0D5AEB}" srcOrd="2" destOrd="0" presId="urn:microsoft.com/office/officeart/2005/8/layout/balance1"/>
    <dgm:cxn modelId="{6D63DD88-4FD1-41CA-8188-A126EF45D355}" type="presParOf" srcId="{D4E7A54A-E2D1-4361-A6F5-AF62DE0D5AEB}" destId="{DDFA51D9-4545-4632-ABA0-67E8D93FD936}" srcOrd="0" destOrd="0" presId="urn:microsoft.com/office/officeart/2005/8/layout/balance1"/>
    <dgm:cxn modelId="{43800276-E094-4C32-BACF-00878A56B825}" type="presParOf" srcId="{D4E7A54A-E2D1-4361-A6F5-AF62DE0D5AEB}" destId="{06367893-26C2-4AFF-8733-D6117D37672A}" srcOrd="1" destOrd="0" presId="urn:microsoft.com/office/officeart/2005/8/layout/balance1"/>
    <dgm:cxn modelId="{AE437365-80E6-4C89-B903-A3B2476968B5}" type="presParOf" srcId="{D4E7A54A-E2D1-4361-A6F5-AF62DE0D5AEB}" destId="{2DAE2634-2BD9-4D3E-AECD-5F16B096EE36}" srcOrd="2" destOrd="0" presId="urn:microsoft.com/office/officeart/2005/8/layout/balance1"/>
    <dgm:cxn modelId="{8B2E5526-6F56-4D00-ACA9-186A4438C7DA}" type="presParOf" srcId="{D4E7A54A-E2D1-4361-A6F5-AF62DE0D5AEB}" destId="{DCE7A9DD-B7D7-47CF-B320-6877D9E20CBD}" srcOrd="3"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9A6054-4047-4349-8617-4AE876E437D1}"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US"/>
        </a:p>
      </dgm:t>
    </dgm:pt>
    <dgm:pt modelId="{3BEAFDB5-4E5D-4046-88CC-FBBC16B75F0A}">
      <dgm:prSet phldrT="[Text]" custT="1"/>
      <dgm:spPr>
        <a:solidFill>
          <a:srgbClr val="9157A3"/>
        </a:solidFill>
      </dgm:spPr>
      <dgm:t>
        <a:bodyPr/>
        <a:lstStyle/>
        <a:p>
          <a:r>
            <a:rPr lang="fa-IR" sz="2400" b="1" dirty="0" smtClean="0">
              <a:solidFill>
                <a:schemeClr val="tx1"/>
              </a:solidFill>
              <a:cs typeface="B Tabassom" panose="00000400000000000000" pitchFamily="2" charset="-78"/>
            </a:rPr>
            <a:t>تأمين عدالت اجتماعي </a:t>
          </a:r>
          <a:endParaRPr lang="en-US" sz="2400" b="1" dirty="0">
            <a:solidFill>
              <a:schemeClr val="tx1"/>
            </a:solidFill>
            <a:cs typeface="B Tabassom" panose="00000400000000000000" pitchFamily="2" charset="-78"/>
          </a:endParaRPr>
        </a:p>
      </dgm:t>
    </dgm:pt>
    <dgm:pt modelId="{B9093D0E-E608-4E79-8AE8-AB962BD2637F}" type="parTrans" cxnId="{5B2E8CC3-1D10-42E8-854C-3119BE32C903}">
      <dgm:prSet/>
      <dgm:spPr/>
      <dgm:t>
        <a:bodyPr/>
        <a:lstStyle/>
        <a:p>
          <a:endParaRPr lang="en-US"/>
        </a:p>
      </dgm:t>
    </dgm:pt>
    <dgm:pt modelId="{5D09FE18-CF51-4A68-9218-78BB1CF13A3B}" type="sibTrans" cxnId="{5B2E8CC3-1D10-42E8-854C-3119BE32C903}">
      <dgm:prSet/>
      <dgm:spPr>
        <a:solidFill>
          <a:srgbClr val="F379E4"/>
        </a:solidFill>
      </dgm:spPr>
      <dgm:t>
        <a:bodyPr/>
        <a:lstStyle/>
        <a:p>
          <a:r>
            <a:rPr lang="fa-IR" dirty="0" smtClean="0">
              <a:solidFill>
                <a:schemeClr val="tx1"/>
              </a:solidFill>
              <a:cs typeface="B Tabassom" panose="00000400000000000000" pitchFamily="2" charset="-78"/>
            </a:rPr>
            <a:t>برخورداري عادلانه و مناسب مناطق</a:t>
          </a:r>
        </a:p>
        <a:p>
          <a:r>
            <a:rPr lang="fa-IR" dirty="0" smtClean="0">
              <a:solidFill>
                <a:schemeClr val="tx1"/>
              </a:solidFill>
              <a:cs typeface="B Tabassom" panose="00000400000000000000" pitchFamily="2" charset="-78"/>
            </a:rPr>
            <a:t>مختلف از امكانات</a:t>
          </a:r>
          <a:endParaRPr lang="en-US" dirty="0">
            <a:solidFill>
              <a:schemeClr val="tx1"/>
            </a:solidFill>
            <a:cs typeface="B Tabassom" panose="00000400000000000000" pitchFamily="2" charset="-78"/>
          </a:endParaRPr>
        </a:p>
      </dgm:t>
    </dgm:pt>
    <dgm:pt modelId="{F825A3DB-0219-4A1B-B715-95DF12DDD9AC}">
      <dgm:prSet phldrT="[Text]" custT="1"/>
      <dgm:spPr>
        <a:solidFill>
          <a:srgbClr val="9157A3"/>
        </a:solidFill>
      </dgm:spPr>
      <dgm:t>
        <a:bodyPr/>
        <a:lstStyle/>
        <a:p>
          <a:r>
            <a:rPr lang="fa-IR" sz="2400" b="1" dirty="0" smtClean="0">
              <a:solidFill>
                <a:schemeClr val="tx1"/>
              </a:solidFill>
              <a:cs typeface="B Tabassom" panose="00000400000000000000" pitchFamily="2" charset="-78"/>
            </a:rPr>
            <a:t>ملاحظات سياسي</a:t>
          </a:r>
          <a:endParaRPr lang="en-US" sz="2400" b="1" dirty="0">
            <a:solidFill>
              <a:schemeClr val="tx1"/>
            </a:solidFill>
            <a:cs typeface="B Tabassom" panose="00000400000000000000" pitchFamily="2" charset="-78"/>
          </a:endParaRPr>
        </a:p>
      </dgm:t>
    </dgm:pt>
    <dgm:pt modelId="{BD97790C-DB15-4CBC-B5A5-FA8C5F8CED73}" type="parTrans" cxnId="{C666EAAA-98D8-461F-A737-5315FB25CF32}">
      <dgm:prSet/>
      <dgm:spPr/>
      <dgm:t>
        <a:bodyPr/>
        <a:lstStyle/>
        <a:p>
          <a:endParaRPr lang="en-US"/>
        </a:p>
      </dgm:t>
    </dgm:pt>
    <dgm:pt modelId="{4B87C9F7-767D-47F4-AF8B-5A15BECC388C}" type="sibTrans" cxnId="{C666EAAA-98D8-461F-A737-5315FB25CF32}">
      <dgm:prSet/>
      <dgm:spPr>
        <a:solidFill>
          <a:srgbClr val="F379E4"/>
        </a:solidFill>
      </dgm:spPr>
      <dgm:t>
        <a:bodyPr/>
        <a:lstStyle/>
        <a:p>
          <a:r>
            <a:rPr lang="fa-IR" dirty="0" smtClean="0">
              <a:solidFill>
                <a:schemeClr val="tx1"/>
              </a:solidFill>
              <a:cs typeface="B Tabassom" panose="00000400000000000000" pitchFamily="2" charset="-78"/>
            </a:rPr>
            <a:t>كاهش</a:t>
          </a:r>
        </a:p>
        <a:p>
          <a:r>
            <a:rPr lang="fa-IR" dirty="0" smtClean="0">
              <a:solidFill>
                <a:schemeClr val="tx1"/>
              </a:solidFill>
              <a:cs typeface="B Tabassom" panose="00000400000000000000" pitchFamily="2" charset="-78"/>
            </a:rPr>
            <a:t>ناآراميهاي سياسي</a:t>
          </a:r>
          <a:endParaRPr lang="en-US" dirty="0">
            <a:solidFill>
              <a:schemeClr val="tx1"/>
            </a:solidFill>
            <a:cs typeface="B Tabassom" panose="00000400000000000000" pitchFamily="2" charset="-78"/>
          </a:endParaRPr>
        </a:p>
      </dgm:t>
    </dgm:pt>
    <dgm:pt modelId="{8639281F-7C5B-45C3-AB57-980C802A5D61}">
      <dgm:prSet phldrT="[Text]" custT="1"/>
      <dgm:spPr>
        <a:solidFill>
          <a:srgbClr val="9157A3"/>
        </a:solidFill>
      </dgm:spPr>
      <dgm:t>
        <a:bodyPr/>
        <a:lstStyle/>
        <a:p>
          <a:r>
            <a:rPr lang="fa-IR" sz="2000" b="1" dirty="0" smtClean="0">
              <a:solidFill>
                <a:schemeClr val="tx1"/>
              </a:solidFill>
              <a:cs typeface="B Tabassom" panose="00000400000000000000" pitchFamily="2" charset="-78"/>
            </a:rPr>
            <a:t>ملاحظات اقتصادي و اجتماعي </a:t>
          </a:r>
          <a:endParaRPr lang="en-US" sz="2000" b="1" dirty="0">
            <a:solidFill>
              <a:schemeClr val="tx1"/>
            </a:solidFill>
            <a:cs typeface="B Tabassom" panose="00000400000000000000" pitchFamily="2" charset="-78"/>
          </a:endParaRPr>
        </a:p>
      </dgm:t>
    </dgm:pt>
    <dgm:pt modelId="{7BBBC769-7BDD-41A6-A9FB-C1EE517FF78C}" type="parTrans" cxnId="{11BBB420-107A-4C5C-A148-027E85BF6139}">
      <dgm:prSet/>
      <dgm:spPr/>
      <dgm:t>
        <a:bodyPr/>
        <a:lstStyle/>
        <a:p>
          <a:endParaRPr lang="en-US"/>
        </a:p>
      </dgm:t>
    </dgm:pt>
    <dgm:pt modelId="{A5F2ED91-C9DC-4818-86C9-63E547B0501F}" type="sibTrans" cxnId="{11BBB420-107A-4C5C-A148-027E85BF6139}">
      <dgm:prSet/>
      <dgm:spPr>
        <a:solidFill>
          <a:srgbClr val="F379E4"/>
        </a:solidFill>
      </dgm:spPr>
      <dgm:t>
        <a:bodyPr/>
        <a:lstStyle/>
        <a:p>
          <a:r>
            <a:rPr lang="fa-IR" dirty="0" smtClean="0">
              <a:solidFill>
                <a:schemeClr val="tx1"/>
              </a:solidFill>
              <a:cs typeface="B Tabassom" panose="00000400000000000000" pitchFamily="2" charset="-78"/>
            </a:rPr>
            <a:t>جلوگيري از</a:t>
          </a:r>
          <a:endParaRPr lang="en-US" dirty="0" smtClean="0">
            <a:solidFill>
              <a:schemeClr val="tx1"/>
            </a:solidFill>
            <a:cs typeface="B Tabassom" panose="00000400000000000000" pitchFamily="2" charset="-78"/>
          </a:endParaRPr>
        </a:p>
        <a:p>
          <a:r>
            <a:rPr lang="fa-IR" dirty="0" smtClean="0">
              <a:solidFill>
                <a:schemeClr val="tx1"/>
              </a:solidFill>
              <a:cs typeface="B Tabassom" panose="00000400000000000000" pitchFamily="2" charset="-78"/>
            </a:rPr>
            <a:t>مهاجرت و تمركز </a:t>
          </a:r>
          <a:endParaRPr lang="en-US" dirty="0">
            <a:solidFill>
              <a:schemeClr val="tx1"/>
            </a:solidFill>
            <a:cs typeface="B Tabassom" panose="00000400000000000000" pitchFamily="2" charset="-78"/>
          </a:endParaRPr>
        </a:p>
      </dgm:t>
    </dgm:pt>
    <dgm:pt modelId="{32DCEA3B-3889-4781-A932-F583C30E4EF7}">
      <dgm:prSet phldrT="[Text]"/>
      <dgm:spPr/>
      <dgm:t>
        <a:bodyPr/>
        <a:lstStyle/>
        <a:p>
          <a:endParaRPr lang="en-US" dirty="0"/>
        </a:p>
      </dgm:t>
    </dgm:pt>
    <dgm:pt modelId="{D5954162-8680-425B-909E-FF17BE844DCD}" type="sibTrans" cxnId="{DF79759F-0182-4B26-8F1A-FA26F26578B2}">
      <dgm:prSet/>
      <dgm:spPr/>
      <dgm:t>
        <a:bodyPr/>
        <a:lstStyle/>
        <a:p>
          <a:endParaRPr lang="en-US"/>
        </a:p>
      </dgm:t>
    </dgm:pt>
    <dgm:pt modelId="{096E9F9A-C164-4918-AC2E-1142C64CC8C6}" type="parTrans" cxnId="{DF79759F-0182-4B26-8F1A-FA26F26578B2}">
      <dgm:prSet/>
      <dgm:spPr/>
      <dgm:t>
        <a:bodyPr/>
        <a:lstStyle/>
        <a:p>
          <a:endParaRPr lang="en-US"/>
        </a:p>
      </dgm:t>
    </dgm:pt>
    <dgm:pt modelId="{1FF87516-E25C-4C7E-9EC6-D402117A6B31}">
      <dgm:prSet phldrT="[Text]"/>
      <dgm:spPr/>
      <dgm:t>
        <a:bodyPr/>
        <a:lstStyle/>
        <a:p>
          <a:endParaRPr lang="en-US" dirty="0"/>
        </a:p>
      </dgm:t>
    </dgm:pt>
    <dgm:pt modelId="{AABF0DE2-A9D9-4EDD-BE25-380DB71FA74A}" type="sibTrans" cxnId="{58FF4E89-8CD1-48EA-B3E8-D32179EC064A}">
      <dgm:prSet/>
      <dgm:spPr/>
      <dgm:t>
        <a:bodyPr/>
        <a:lstStyle/>
        <a:p>
          <a:endParaRPr lang="en-US"/>
        </a:p>
      </dgm:t>
    </dgm:pt>
    <dgm:pt modelId="{6C65C88B-F77E-41AC-84BF-C333E993CD54}" type="parTrans" cxnId="{58FF4E89-8CD1-48EA-B3E8-D32179EC064A}">
      <dgm:prSet/>
      <dgm:spPr/>
      <dgm:t>
        <a:bodyPr/>
        <a:lstStyle/>
        <a:p>
          <a:endParaRPr lang="en-US"/>
        </a:p>
      </dgm:t>
    </dgm:pt>
    <dgm:pt modelId="{F0EBF5C9-3E45-471B-BB73-8205479E9EC3}">
      <dgm:prSet phldrT="[Text]"/>
      <dgm:spPr/>
      <dgm:t>
        <a:bodyPr/>
        <a:lstStyle/>
        <a:p>
          <a:endParaRPr lang="en-US" dirty="0"/>
        </a:p>
      </dgm:t>
    </dgm:pt>
    <dgm:pt modelId="{AD4038B8-55C5-4D52-A53D-2BDD85A34172}" type="parTrans" cxnId="{AB03D441-2DCA-4207-BD99-5A494B6763AF}">
      <dgm:prSet/>
      <dgm:spPr/>
      <dgm:t>
        <a:bodyPr/>
        <a:lstStyle/>
        <a:p>
          <a:endParaRPr lang="en-US"/>
        </a:p>
      </dgm:t>
    </dgm:pt>
    <dgm:pt modelId="{96F6FA31-E51B-44C3-AA9F-B871055C9256}" type="sibTrans" cxnId="{AB03D441-2DCA-4207-BD99-5A494B6763AF}">
      <dgm:prSet/>
      <dgm:spPr/>
      <dgm:t>
        <a:bodyPr/>
        <a:lstStyle/>
        <a:p>
          <a:endParaRPr lang="en-US"/>
        </a:p>
      </dgm:t>
    </dgm:pt>
    <dgm:pt modelId="{D801DA3C-4EEE-499F-B707-FE51BEEFE5CF}" type="pres">
      <dgm:prSet presAssocID="{D89A6054-4047-4349-8617-4AE876E437D1}" presName="Name0" presStyleCnt="0">
        <dgm:presLayoutVars>
          <dgm:chMax/>
          <dgm:chPref/>
          <dgm:dir/>
          <dgm:animLvl val="lvl"/>
        </dgm:presLayoutVars>
      </dgm:prSet>
      <dgm:spPr/>
      <dgm:t>
        <a:bodyPr/>
        <a:lstStyle/>
        <a:p>
          <a:endParaRPr lang="en-US"/>
        </a:p>
      </dgm:t>
    </dgm:pt>
    <dgm:pt modelId="{BF21FBC1-1C87-4C92-A3D8-3581F2DD5709}" type="pres">
      <dgm:prSet presAssocID="{3BEAFDB5-4E5D-4046-88CC-FBBC16B75F0A}" presName="composite" presStyleCnt="0"/>
      <dgm:spPr/>
    </dgm:pt>
    <dgm:pt modelId="{FDCAAD07-6EF5-4AC0-8DF8-7DEDC97FF44B}" type="pres">
      <dgm:prSet presAssocID="{3BEAFDB5-4E5D-4046-88CC-FBBC16B75F0A}" presName="Parent1" presStyleLbl="node1" presStyleIdx="0" presStyleCnt="6">
        <dgm:presLayoutVars>
          <dgm:chMax val="1"/>
          <dgm:chPref val="1"/>
          <dgm:bulletEnabled val="1"/>
        </dgm:presLayoutVars>
      </dgm:prSet>
      <dgm:spPr/>
      <dgm:t>
        <a:bodyPr/>
        <a:lstStyle/>
        <a:p>
          <a:endParaRPr lang="en-US"/>
        </a:p>
      </dgm:t>
    </dgm:pt>
    <dgm:pt modelId="{33CA9809-4A31-443C-9666-AECC4F393B42}" type="pres">
      <dgm:prSet presAssocID="{3BEAFDB5-4E5D-4046-88CC-FBBC16B75F0A}" presName="Childtext1" presStyleLbl="revTx" presStyleIdx="0" presStyleCnt="3">
        <dgm:presLayoutVars>
          <dgm:chMax val="0"/>
          <dgm:chPref val="0"/>
          <dgm:bulletEnabled val="1"/>
        </dgm:presLayoutVars>
      </dgm:prSet>
      <dgm:spPr/>
      <dgm:t>
        <a:bodyPr/>
        <a:lstStyle/>
        <a:p>
          <a:endParaRPr lang="en-US"/>
        </a:p>
      </dgm:t>
    </dgm:pt>
    <dgm:pt modelId="{3BA9A662-8AEB-492B-9CE3-8BE406AB6410}" type="pres">
      <dgm:prSet presAssocID="{3BEAFDB5-4E5D-4046-88CC-FBBC16B75F0A}" presName="BalanceSpacing" presStyleCnt="0"/>
      <dgm:spPr/>
    </dgm:pt>
    <dgm:pt modelId="{507088E6-2236-4644-AB41-9DD865F3824D}" type="pres">
      <dgm:prSet presAssocID="{3BEAFDB5-4E5D-4046-88CC-FBBC16B75F0A}" presName="BalanceSpacing1" presStyleCnt="0"/>
      <dgm:spPr/>
    </dgm:pt>
    <dgm:pt modelId="{63EEB044-78E0-4D87-9236-17F42F72F25C}" type="pres">
      <dgm:prSet presAssocID="{5D09FE18-CF51-4A68-9218-78BB1CF13A3B}" presName="Accent1Text" presStyleLbl="node1" presStyleIdx="1" presStyleCnt="6"/>
      <dgm:spPr/>
      <dgm:t>
        <a:bodyPr/>
        <a:lstStyle/>
        <a:p>
          <a:endParaRPr lang="en-US"/>
        </a:p>
      </dgm:t>
    </dgm:pt>
    <dgm:pt modelId="{9B127855-52AE-4AE0-A26C-6D1E6EF6A1E0}" type="pres">
      <dgm:prSet presAssocID="{5D09FE18-CF51-4A68-9218-78BB1CF13A3B}" presName="spaceBetweenRectangles" presStyleCnt="0"/>
      <dgm:spPr/>
    </dgm:pt>
    <dgm:pt modelId="{148DCB55-D7BE-4010-B0CD-07345EB7EA13}" type="pres">
      <dgm:prSet presAssocID="{F825A3DB-0219-4A1B-B715-95DF12DDD9AC}" presName="composite" presStyleCnt="0"/>
      <dgm:spPr/>
    </dgm:pt>
    <dgm:pt modelId="{B7F02619-F6F6-4F63-9078-B0BF5654C014}" type="pres">
      <dgm:prSet presAssocID="{F825A3DB-0219-4A1B-B715-95DF12DDD9AC}" presName="Parent1" presStyleLbl="node1" presStyleIdx="2" presStyleCnt="6">
        <dgm:presLayoutVars>
          <dgm:chMax val="1"/>
          <dgm:chPref val="1"/>
          <dgm:bulletEnabled val="1"/>
        </dgm:presLayoutVars>
      </dgm:prSet>
      <dgm:spPr/>
      <dgm:t>
        <a:bodyPr/>
        <a:lstStyle/>
        <a:p>
          <a:endParaRPr lang="en-US"/>
        </a:p>
      </dgm:t>
    </dgm:pt>
    <dgm:pt modelId="{5048C259-9D11-4D05-A48F-147DCFD147F0}" type="pres">
      <dgm:prSet presAssocID="{F825A3DB-0219-4A1B-B715-95DF12DDD9AC}" presName="Childtext1" presStyleLbl="revTx" presStyleIdx="1" presStyleCnt="3">
        <dgm:presLayoutVars>
          <dgm:chMax val="0"/>
          <dgm:chPref val="0"/>
          <dgm:bulletEnabled val="1"/>
        </dgm:presLayoutVars>
      </dgm:prSet>
      <dgm:spPr/>
      <dgm:t>
        <a:bodyPr/>
        <a:lstStyle/>
        <a:p>
          <a:endParaRPr lang="en-US"/>
        </a:p>
      </dgm:t>
    </dgm:pt>
    <dgm:pt modelId="{23392B95-5563-4A80-84E8-95408E5E0940}" type="pres">
      <dgm:prSet presAssocID="{F825A3DB-0219-4A1B-B715-95DF12DDD9AC}" presName="BalanceSpacing" presStyleCnt="0"/>
      <dgm:spPr/>
    </dgm:pt>
    <dgm:pt modelId="{A73F2E4C-EA4C-4F58-BBF8-B1930F5911D3}" type="pres">
      <dgm:prSet presAssocID="{F825A3DB-0219-4A1B-B715-95DF12DDD9AC}" presName="BalanceSpacing1" presStyleCnt="0"/>
      <dgm:spPr/>
    </dgm:pt>
    <dgm:pt modelId="{AA837989-1E80-44A3-AF00-71E522A602DB}" type="pres">
      <dgm:prSet presAssocID="{4B87C9F7-767D-47F4-AF8B-5A15BECC388C}" presName="Accent1Text" presStyleLbl="node1" presStyleIdx="3" presStyleCnt="6"/>
      <dgm:spPr/>
      <dgm:t>
        <a:bodyPr/>
        <a:lstStyle/>
        <a:p>
          <a:endParaRPr lang="en-US"/>
        </a:p>
      </dgm:t>
    </dgm:pt>
    <dgm:pt modelId="{A60146CC-64AA-4470-BCF1-C49C8049324E}" type="pres">
      <dgm:prSet presAssocID="{4B87C9F7-767D-47F4-AF8B-5A15BECC388C}" presName="spaceBetweenRectangles" presStyleCnt="0"/>
      <dgm:spPr/>
    </dgm:pt>
    <dgm:pt modelId="{9B207590-959F-4F64-99AE-99014844E714}" type="pres">
      <dgm:prSet presAssocID="{8639281F-7C5B-45C3-AB57-980C802A5D61}" presName="composite" presStyleCnt="0"/>
      <dgm:spPr/>
    </dgm:pt>
    <dgm:pt modelId="{A3FAED7C-227F-43D4-9A6E-E70638E1783F}" type="pres">
      <dgm:prSet presAssocID="{8639281F-7C5B-45C3-AB57-980C802A5D61}" presName="Parent1" presStyleLbl="node1" presStyleIdx="4" presStyleCnt="6">
        <dgm:presLayoutVars>
          <dgm:chMax val="1"/>
          <dgm:chPref val="1"/>
          <dgm:bulletEnabled val="1"/>
        </dgm:presLayoutVars>
      </dgm:prSet>
      <dgm:spPr/>
      <dgm:t>
        <a:bodyPr/>
        <a:lstStyle/>
        <a:p>
          <a:endParaRPr lang="en-US"/>
        </a:p>
      </dgm:t>
    </dgm:pt>
    <dgm:pt modelId="{D17DA83C-7A40-4421-BC02-B7B9344B8DCB}" type="pres">
      <dgm:prSet presAssocID="{8639281F-7C5B-45C3-AB57-980C802A5D61}" presName="Childtext1" presStyleLbl="revTx" presStyleIdx="2" presStyleCnt="3">
        <dgm:presLayoutVars>
          <dgm:chMax val="0"/>
          <dgm:chPref val="0"/>
          <dgm:bulletEnabled val="1"/>
        </dgm:presLayoutVars>
      </dgm:prSet>
      <dgm:spPr/>
      <dgm:t>
        <a:bodyPr/>
        <a:lstStyle/>
        <a:p>
          <a:endParaRPr lang="en-US"/>
        </a:p>
      </dgm:t>
    </dgm:pt>
    <dgm:pt modelId="{23E8D43E-B549-4014-8B14-AC222AFFDFDA}" type="pres">
      <dgm:prSet presAssocID="{8639281F-7C5B-45C3-AB57-980C802A5D61}" presName="BalanceSpacing" presStyleCnt="0"/>
      <dgm:spPr/>
    </dgm:pt>
    <dgm:pt modelId="{286CAD19-1967-4A93-9000-66493233F3A4}" type="pres">
      <dgm:prSet presAssocID="{8639281F-7C5B-45C3-AB57-980C802A5D61}" presName="BalanceSpacing1" presStyleCnt="0"/>
      <dgm:spPr/>
    </dgm:pt>
    <dgm:pt modelId="{5A4586BB-380C-419D-9EF8-801769AD9BC8}" type="pres">
      <dgm:prSet presAssocID="{A5F2ED91-C9DC-4818-86C9-63E547B0501F}" presName="Accent1Text" presStyleLbl="node1" presStyleIdx="5" presStyleCnt="6" custLinFactNeighborX="918" custLinFactNeighborY="-799"/>
      <dgm:spPr/>
      <dgm:t>
        <a:bodyPr/>
        <a:lstStyle/>
        <a:p>
          <a:endParaRPr lang="en-US"/>
        </a:p>
      </dgm:t>
    </dgm:pt>
  </dgm:ptLst>
  <dgm:cxnLst>
    <dgm:cxn modelId="{DF79759F-0182-4B26-8F1A-FA26F26578B2}" srcId="{8639281F-7C5B-45C3-AB57-980C802A5D61}" destId="{32DCEA3B-3889-4781-A932-F583C30E4EF7}" srcOrd="0" destOrd="0" parTransId="{096E9F9A-C164-4918-AC2E-1142C64CC8C6}" sibTransId="{D5954162-8680-425B-909E-FF17BE844DCD}"/>
    <dgm:cxn modelId="{338AF2D4-FD67-46BE-8771-8C2CF6293C9B}" type="presOf" srcId="{F0EBF5C9-3E45-471B-BB73-8205479E9EC3}" destId="{5048C259-9D11-4D05-A48F-147DCFD147F0}" srcOrd="0" destOrd="1" presId="urn:microsoft.com/office/officeart/2008/layout/AlternatingHexagons"/>
    <dgm:cxn modelId="{F0DA3A30-A74C-496A-8386-2B794F5D0D66}" type="presOf" srcId="{3BEAFDB5-4E5D-4046-88CC-FBBC16B75F0A}" destId="{FDCAAD07-6EF5-4AC0-8DF8-7DEDC97FF44B}" srcOrd="0" destOrd="0" presId="urn:microsoft.com/office/officeart/2008/layout/AlternatingHexagons"/>
    <dgm:cxn modelId="{0D18DF45-16C8-46BB-B109-10CD281A9DCC}" type="presOf" srcId="{32DCEA3B-3889-4781-A932-F583C30E4EF7}" destId="{D17DA83C-7A40-4421-BC02-B7B9344B8DCB}" srcOrd="0" destOrd="0" presId="urn:microsoft.com/office/officeart/2008/layout/AlternatingHexagons"/>
    <dgm:cxn modelId="{AB03D441-2DCA-4207-BD99-5A494B6763AF}" srcId="{F825A3DB-0219-4A1B-B715-95DF12DDD9AC}" destId="{F0EBF5C9-3E45-471B-BB73-8205479E9EC3}" srcOrd="1" destOrd="0" parTransId="{AD4038B8-55C5-4D52-A53D-2BDD85A34172}" sibTransId="{96F6FA31-E51B-44C3-AA9F-B871055C9256}"/>
    <dgm:cxn modelId="{79A7282F-4189-436A-B79C-F284B2A73DD9}" type="presOf" srcId="{4B87C9F7-767D-47F4-AF8B-5A15BECC388C}" destId="{AA837989-1E80-44A3-AF00-71E522A602DB}" srcOrd="0" destOrd="0" presId="urn:microsoft.com/office/officeart/2008/layout/AlternatingHexagons"/>
    <dgm:cxn modelId="{5B2E8CC3-1D10-42E8-854C-3119BE32C903}" srcId="{D89A6054-4047-4349-8617-4AE876E437D1}" destId="{3BEAFDB5-4E5D-4046-88CC-FBBC16B75F0A}" srcOrd="0" destOrd="0" parTransId="{B9093D0E-E608-4E79-8AE8-AB962BD2637F}" sibTransId="{5D09FE18-CF51-4A68-9218-78BB1CF13A3B}"/>
    <dgm:cxn modelId="{D1637D51-DAA4-4398-83A0-6CC06680B29C}" type="presOf" srcId="{1FF87516-E25C-4C7E-9EC6-D402117A6B31}" destId="{5048C259-9D11-4D05-A48F-147DCFD147F0}" srcOrd="0" destOrd="0" presId="urn:microsoft.com/office/officeart/2008/layout/AlternatingHexagons"/>
    <dgm:cxn modelId="{400DAC62-3F13-4130-814E-5147A951451D}" type="presOf" srcId="{D89A6054-4047-4349-8617-4AE876E437D1}" destId="{D801DA3C-4EEE-499F-B707-FE51BEEFE5CF}" srcOrd="0" destOrd="0" presId="urn:microsoft.com/office/officeart/2008/layout/AlternatingHexagons"/>
    <dgm:cxn modelId="{11BBB420-107A-4C5C-A148-027E85BF6139}" srcId="{D89A6054-4047-4349-8617-4AE876E437D1}" destId="{8639281F-7C5B-45C3-AB57-980C802A5D61}" srcOrd="2" destOrd="0" parTransId="{7BBBC769-7BDD-41A6-A9FB-C1EE517FF78C}" sibTransId="{A5F2ED91-C9DC-4818-86C9-63E547B0501F}"/>
    <dgm:cxn modelId="{DDBD4BF3-C7D3-4CDB-B74C-98F204B93A7D}" type="presOf" srcId="{8639281F-7C5B-45C3-AB57-980C802A5D61}" destId="{A3FAED7C-227F-43D4-9A6E-E70638E1783F}" srcOrd="0" destOrd="0" presId="urn:microsoft.com/office/officeart/2008/layout/AlternatingHexagons"/>
    <dgm:cxn modelId="{C666EAAA-98D8-461F-A737-5315FB25CF32}" srcId="{D89A6054-4047-4349-8617-4AE876E437D1}" destId="{F825A3DB-0219-4A1B-B715-95DF12DDD9AC}" srcOrd="1" destOrd="0" parTransId="{BD97790C-DB15-4CBC-B5A5-FA8C5F8CED73}" sibTransId="{4B87C9F7-767D-47F4-AF8B-5A15BECC388C}"/>
    <dgm:cxn modelId="{1EC68F9F-F63E-4E54-A019-B88B3B63EF21}" type="presOf" srcId="{F825A3DB-0219-4A1B-B715-95DF12DDD9AC}" destId="{B7F02619-F6F6-4F63-9078-B0BF5654C014}" srcOrd="0" destOrd="0" presId="urn:microsoft.com/office/officeart/2008/layout/AlternatingHexagons"/>
    <dgm:cxn modelId="{3FDCEBB0-CDA3-4C25-AD20-4C6B576FDDB3}" type="presOf" srcId="{A5F2ED91-C9DC-4818-86C9-63E547B0501F}" destId="{5A4586BB-380C-419D-9EF8-801769AD9BC8}" srcOrd="0" destOrd="0" presId="urn:microsoft.com/office/officeart/2008/layout/AlternatingHexagons"/>
    <dgm:cxn modelId="{58FF4E89-8CD1-48EA-B3E8-D32179EC064A}" srcId="{F825A3DB-0219-4A1B-B715-95DF12DDD9AC}" destId="{1FF87516-E25C-4C7E-9EC6-D402117A6B31}" srcOrd="0" destOrd="0" parTransId="{6C65C88B-F77E-41AC-84BF-C333E993CD54}" sibTransId="{AABF0DE2-A9D9-4EDD-BE25-380DB71FA74A}"/>
    <dgm:cxn modelId="{022D8003-BD64-4466-9849-D4C0E5F43579}" type="presOf" srcId="{5D09FE18-CF51-4A68-9218-78BB1CF13A3B}" destId="{63EEB044-78E0-4D87-9236-17F42F72F25C}" srcOrd="0" destOrd="0" presId="urn:microsoft.com/office/officeart/2008/layout/AlternatingHexagons"/>
    <dgm:cxn modelId="{592D0B9B-9558-4191-8615-8CDD0855E804}" type="presParOf" srcId="{D801DA3C-4EEE-499F-B707-FE51BEEFE5CF}" destId="{BF21FBC1-1C87-4C92-A3D8-3581F2DD5709}" srcOrd="0" destOrd="0" presId="urn:microsoft.com/office/officeart/2008/layout/AlternatingHexagons"/>
    <dgm:cxn modelId="{1B90C87B-6A40-431D-B719-3756700B2895}" type="presParOf" srcId="{BF21FBC1-1C87-4C92-A3D8-3581F2DD5709}" destId="{FDCAAD07-6EF5-4AC0-8DF8-7DEDC97FF44B}" srcOrd="0" destOrd="0" presId="urn:microsoft.com/office/officeart/2008/layout/AlternatingHexagons"/>
    <dgm:cxn modelId="{677E7830-2AF2-4A04-AB44-CD350815DB58}" type="presParOf" srcId="{BF21FBC1-1C87-4C92-A3D8-3581F2DD5709}" destId="{33CA9809-4A31-443C-9666-AECC4F393B42}" srcOrd="1" destOrd="0" presId="urn:microsoft.com/office/officeart/2008/layout/AlternatingHexagons"/>
    <dgm:cxn modelId="{F2D6C2F7-E7D9-414D-A1D1-072F8EE46DFD}" type="presParOf" srcId="{BF21FBC1-1C87-4C92-A3D8-3581F2DD5709}" destId="{3BA9A662-8AEB-492B-9CE3-8BE406AB6410}" srcOrd="2" destOrd="0" presId="urn:microsoft.com/office/officeart/2008/layout/AlternatingHexagons"/>
    <dgm:cxn modelId="{D09C1F85-D6F4-4E5D-B37C-84B08E5DBF11}" type="presParOf" srcId="{BF21FBC1-1C87-4C92-A3D8-3581F2DD5709}" destId="{507088E6-2236-4644-AB41-9DD865F3824D}" srcOrd="3" destOrd="0" presId="urn:microsoft.com/office/officeart/2008/layout/AlternatingHexagons"/>
    <dgm:cxn modelId="{3B393495-DAB6-4A30-8091-9ECFCC09725F}" type="presParOf" srcId="{BF21FBC1-1C87-4C92-A3D8-3581F2DD5709}" destId="{63EEB044-78E0-4D87-9236-17F42F72F25C}" srcOrd="4" destOrd="0" presId="urn:microsoft.com/office/officeart/2008/layout/AlternatingHexagons"/>
    <dgm:cxn modelId="{573C4E6C-AF37-4E9D-B398-5FFEAAE1D719}" type="presParOf" srcId="{D801DA3C-4EEE-499F-B707-FE51BEEFE5CF}" destId="{9B127855-52AE-4AE0-A26C-6D1E6EF6A1E0}" srcOrd="1" destOrd="0" presId="urn:microsoft.com/office/officeart/2008/layout/AlternatingHexagons"/>
    <dgm:cxn modelId="{E17E8108-8D68-4488-BF7A-B74E680DE899}" type="presParOf" srcId="{D801DA3C-4EEE-499F-B707-FE51BEEFE5CF}" destId="{148DCB55-D7BE-4010-B0CD-07345EB7EA13}" srcOrd="2" destOrd="0" presId="urn:microsoft.com/office/officeart/2008/layout/AlternatingHexagons"/>
    <dgm:cxn modelId="{5DAE7213-CAC7-4A6A-96B4-6E86A39EC363}" type="presParOf" srcId="{148DCB55-D7BE-4010-B0CD-07345EB7EA13}" destId="{B7F02619-F6F6-4F63-9078-B0BF5654C014}" srcOrd="0" destOrd="0" presId="urn:microsoft.com/office/officeart/2008/layout/AlternatingHexagons"/>
    <dgm:cxn modelId="{A43D64FF-E297-4AFD-A10A-7AA14B3A5750}" type="presParOf" srcId="{148DCB55-D7BE-4010-B0CD-07345EB7EA13}" destId="{5048C259-9D11-4D05-A48F-147DCFD147F0}" srcOrd="1" destOrd="0" presId="urn:microsoft.com/office/officeart/2008/layout/AlternatingHexagons"/>
    <dgm:cxn modelId="{362D4C3B-1568-4E5C-B27F-A9E70655CAB6}" type="presParOf" srcId="{148DCB55-D7BE-4010-B0CD-07345EB7EA13}" destId="{23392B95-5563-4A80-84E8-95408E5E0940}" srcOrd="2" destOrd="0" presId="urn:microsoft.com/office/officeart/2008/layout/AlternatingHexagons"/>
    <dgm:cxn modelId="{9B8F0E4A-484E-4FD2-8A6B-66FF5AECEB39}" type="presParOf" srcId="{148DCB55-D7BE-4010-B0CD-07345EB7EA13}" destId="{A73F2E4C-EA4C-4F58-BBF8-B1930F5911D3}" srcOrd="3" destOrd="0" presId="urn:microsoft.com/office/officeart/2008/layout/AlternatingHexagons"/>
    <dgm:cxn modelId="{ECC500AE-10E3-468F-A3F0-6F95450FCC52}" type="presParOf" srcId="{148DCB55-D7BE-4010-B0CD-07345EB7EA13}" destId="{AA837989-1E80-44A3-AF00-71E522A602DB}" srcOrd="4" destOrd="0" presId="urn:microsoft.com/office/officeart/2008/layout/AlternatingHexagons"/>
    <dgm:cxn modelId="{26299093-5289-4D1F-BE15-057A3FB66C4A}" type="presParOf" srcId="{D801DA3C-4EEE-499F-B707-FE51BEEFE5CF}" destId="{A60146CC-64AA-4470-BCF1-C49C8049324E}" srcOrd="3" destOrd="0" presId="urn:microsoft.com/office/officeart/2008/layout/AlternatingHexagons"/>
    <dgm:cxn modelId="{EEA4A4BD-0871-4B09-975F-0957511F6A5B}" type="presParOf" srcId="{D801DA3C-4EEE-499F-B707-FE51BEEFE5CF}" destId="{9B207590-959F-4F64-99AE-99014844E714}" srcOrd="4" destOrd="0" presId="urn:microsoft.com/office/officeart/2008/layout/AlternatingHexagons"/>
    <dgm:cxn modelId="{BA3B7B3E-1DE8-4E2D-8268-6C2BFD74B8C3}" type="presParOf" srcId="{9B207590-959F-4F64-99AE-99014844E714}" destId="{A3FAED7C-227F-43D4-9A6E-E70638E1783F}" srcOrd="0" destOrd="0" presId="urn:microsoft.com/office/officeart/2008/layout/AlternatingHexagons"/>
    <dgm:cxn modelId="{E1E3701D-B069-4D39-8FAE-0B6CA4DD620E}" type="presParOf" srcId="{9B207590-959F-4F64-99AE-99014844E714}" destId="{D17DA83C-7A40-4421-BC02-B7B9344B8DCB}" srcOrd="1" destOrd="0" presId="urn:microsoft.com/office/officeart/2008/layout/AlternatingHexagons"/>
    <dgm:cxn modelId="{06B921E1-CF16-4153-9990-3F9654309AE6}" type="presParOf" srcId="{9B207590-959F-4F64-99AE-99014844E714}" destId="{23E8D43E-B549-4014-8B14-AC222AFFDFDA}" srcOrd="2" destOrd="0" presId="urn:microsoft.com/office/officeart/2008/layout/AlternatingHexagons"/>
    <dgm:cxn modelId="{DA699D50-E437-4350-A3DC-EB0D30EC46B4}" type="presParOf" srcId="{9B207590-959F-4F64-99AE-99014844E714}" destId="{286CAD19-1967-4A93-9000-66493233F3A4}" srcOrd="3" destOrd="0" presId="urn:microsoft.com/office/officeart/2008/layout/AlternatingHexagons"/>
    <dgm:cxn modelId="{D62C5809-F408-44EA-AC7C-475249AD1636}" type="presParOf" srcId="{9B207590-959F-4F64-99AE-99014844E714}" destId="{5A4586BB-380C-419D-9EF8-801769AD9BC8}"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307138-5293-4391-B826-F1E4B5571D7C}" type="doc">
      <dgm:prSet loTypeId="urn:microsoft.com/office/officeart/2005/8/layout/chevron2" loCatId="list" qsTypeId="urn:microsoft.com/office/officeart/2005/8/quickstyle/simple5" qsCatId="simple" csTypeId="urn:microsoft.com/office/officeart/2005/8/colors/accent1_2" csCatId="accent1" phldr="1"/>
      <dgm:spPr/>
      <dgm:t>
        <a:bodyPr/>
        <a:lstStyle/>
        <a:p>
          <a:endParaRPr lang="en-US"/>
        </a:p>
      </dgm:t>
    </dgm:pt>
    <dgm:pt modelId="{9A157B5F-9135-4C79-B8CA-EC68C3E7029F}">
      <dgm:prSet phldrT="[Text]"/>
      <dgm:spPr>
        <a:solidFill>
          <a:srgbClr val="9157A3"/>
        </a:solidFill>
      </dgm:spPr>
      <dgm:t>
        <a:bodyPr/>
        <a:lstStyle/>
        <a:p>
          <a:r>
            <a:rPr lang="fa-IR" dirty="0" smtClean="0"/>
            <a:t>سطح اول</a:t>
          </a:r>
          <a:endParaRPr lang="en-US" dirty="0"/>
        </a:p>
      </dgm:t>
    </dgm:pt>
    <dgm:pt modelId="{A58F593A-AC68-42A5-88E1-D7C670D779A1}" type="parTrans" cxnId="{A7F312AE-2459-4509-90A1-BB34973EB826}">
      <dgm:prSet/>
      <dgm:spPr/>
      <dgm:t>
        <a:bodyPr/>
        <a:lstStyle/>
        <a:p>
          <a:endParaRPr lang="en-US"/>
        </a:p>
      </dgm:t>
    </dgm:pt>
    <dgm:pt modelId="{6D319E03-7733-41A5-80F5-AC5D8C0C4F0B}" type="sibTrans" cxnId="{A7F312AE-2459-4509-90A1-BB34973EB826}">
      <dgm:prSet/>
      <dgm:spPr/>
      <dgm:t>
        <a:bodyPr/>
        <a:lstStyle/>
        <a:p>
          <a:endParaRPr lang="en-US"/>
        </a:p>
      </dgm:t>
    </dgm:pt>
    <dgm:pt modelId="{B14E51A7-F816-4077-9323-297B6B78F7BF}">
      <dgm:prSet phldrT="[Text]" custT="1"/>
      <dgm:spPr>
        <a:solidFill>
          <a:srgbClr val="F379E4">
            <a:alpha val="90000"/>
          </a:srgbClr>
        </a:solidFill>
      </dgm:spPr>
      <dgm:t>
        <a:bodyPr/>
        <a:lstStyle/>
        <a:p>
          <a:pPr marL="285750" indent="0" algn="r" defTabSz="1289050">
            <a:lnSpc>
              <a:spcPct val="90000"/>
            </a:lnSpc>
            <a:spcBef>
              <a:spcPct val="0"/>
            </a:spcBef>
            <a:spcAft>
              <a:spcPct val="15000"/>
            </a:spcAft>
            <a:buNone/>
          </a:pPr>
          <a:r>
            <a:rPr lang="fa-IR" sz="3200" dirty="0" smtClean="0">
              <a:cs typeface="B Tabassom" panose="00000400000000000000" pitchFamily="2" charset="-78"/>
            </a:rPr>
            <a:t>تهران سمنان یزد</a:t>
          </a:r>
          <a:endParaRPr lang="en-US" sz="3200" dirty="0">
            <a:cs typeface="B Tabassom" panose="00000400000000000000" pitchFamily="2" charset="-78"/>
          </a:endParaRPr>
        </a:p>
      </dgm:t>
    </dgm:pt>
    <dgm:pt modelId="{3EFD7A57-12D3-4455-9F32-61DECF439601}" type="parTrans" cxnId="{E2A575BF-0A2F-4F63-AC05-39976BB9DEA0}">
      <dgm:prSet/>
      <dgm:spPr/>
      <dgm:t>
        <a:bodyPr/>
        <a:lstStyle/>
        <a:p>
          <a:endParaRPr lang="en-US"/>
        </a:p>
      </dgm:t>
    </dgm:pt>
    <dgm:pt modelId="{2A6681AB-2C39-4DD5-A0E2-EAF4A7F318A2}" type="sibTrans" cxnId="{E2A575BF-0A2F-4F63-AC05-39976BB9DEA0}">
      <dgm:prSet/>
      <dgm:spPr/>
      <dgm:t>
        <a:bodyPr/>
        <a:lstStyle/>
        <a:p>
          <a:endParaRPr lang="en-US"/>
        </a:p>
      </dgm:t>
    </dgm:pt>
    <dgm:pt modelId="{B6FA4C69-9BC0-4536-891A-CE5CF57EBC35}">
      <dgm:prSet phldrT="[Text]"/>
      <dgm:spPr>
        <a:solidFill>
          <a:srgbClr val="9157A3"/>
        </a:solidFill>
      </dgm:spPr>
      <dgm:t>
        <a:bodyPr/>
        <a:lstStyle/>
        <a:p>
          <a:r>
            <a:rPr lang="fa-IR" dirty="0" smtClean="0"/>
            <a:t>سطح دوم</a:t>
          </a:r>
          <a:endParaRPr lang="en-US" dirty="0"/>
        </a:p>
      </dgm:t>
    </dgm:pt>
    <dgm:pt modelId="{98AE4E34-25B0-4D38-8CB6-B6F2F31F5F9E}" type="parTrans" cxnId="{14CE3D9F-B984-4E64-B909-D43144A9C183}">
      <dgm:prSet/>
      <dgm:spPr/>
      <dgm:t>
        <a:bodyPr/>
        <a:lstStyle/>
        <a:p>
          <a:endParaRPr lang="en-US"/>
        </a:p>
      </dgm:t>
    </dgm:pt>
    <dgm:pt modelId="{37255CB9-38B0-4ED3-910D-2F53D1983F05}" type="sibTrans" cxnId="{14CE3D9F-B984-4E64-B909-D43144A9C183}">
      <dgm:prSet/>
      <dgm:spPr/>
      <dgm:t>
        <a:bodyPr/>
        <a:lstStyle/>
        <a:p>
          <a:endParaRPr lang="en-US"/>
        </a:p>
      </dgm:t>
    </dgm:pt>
    <dgm:pt modelId="{9121ADA1-0788-48BA-9EED-350E72062D6E}">
      <dgm:prSet phldrT="[Text]"/>
      <dgm:spPr>
        <a:solidFill>
          <a:srgbClr val="F379E4">
            <a:alpha val="90000"/>
          </a:srgbClr>
        </a:solidFill>
      </dgm:spPr>
      <dgm:t>
        <a:bodyPr/>
        <a:lstStyle/>
        <a:p>
          <a:pPr algn="r"/>
          <a:r>
            <a:rPr lang="fa-IR" dirty="0" smtClean="0">
              <a:cs typeface="B Tabassom" panose="00000400000000000000" pitchFamily="2" charset="-78"/>
            </a:rPr>
            <a:t>مازندران قزوین قم اصفهان آذربایجان شرقی مرکزی زنجان ایلام خراسان جنوبی همدان کهکیلویه و بویراحمد خراسان رضوی گیلان فارس کرمان خوزستان کرمانشاه لرستان چهارمحال و بختیاری </a:t>
          </a:r>
          <a:endParaRPr lang="en-US" dirty="0">
            <a:cs typeface="B Tabassom" panose="00000400000000000000" pitchFamily="2" charset="-78"/>
          </a:endParaRPr>
        </a:p>
      </dgm:t>
    </dgm:pt>
    <dgm:pt modelId="{94CBF4FC-A494-4C7B-A476-BA667BAAB701}" type="parTrans" cxnId="{D0E29151-90C5-4894-A69E-B477C0755F1B}">
      <dgm:prSet/>
      <dgm:spPr/>
      <dgm:t>
        <a:bodyPr/>
        <a:lstStyle/>
        <a:p>
          <a:endParaRPr lang="en-US"/>
        </a:p>
      </dgm:t>
    </dgm:pt>
    <dgm:pt modelId="{CDC8BFDE-C343-4478-827D-7BCE9FBEE1A7}" type="sibTrans" cxnId="{D0E29151-90C5-4894-A69E-B477C0755F1B}">
      <dgm:prSet/>
      <dgm:spPr/>
      <dgm:t>
        <a:bodyPr/>
        <a:lstStyle/>
        <a:p>
          <a:endParaRPr lang="en-US"/>
        </a:p>
      </dgm:t>
    </dgm:pt>
    <dgm:pt modelId="{FE938286-D04A-4AD3-ABBE-7BB333D6FAC0}">
      <dgm:prSet phldrT="[Text]"/>
      <dgm:spPr>
        <a:solidFill>
          <a:srgbClr val="9157A3"/>
        </a:solidFill>
      </dgm:spPr>
      <dgm:t>
        <a:bodyPr/>
        <a:lstStyle/>
        <a:p>
          <a:r>
            <a:rPr lang="fa-IR" dirty="0" smtClean="0"/>
            <a:t>سطح سوم</a:t>
          </a:r>
          <a:endParaRPr lang="en-US" dirty="0"/>
        </a:p>
      </dgm:t>
    </dgm:pt>
    <dgm:pt modelId="{8EDC672B-187F-4434-B233-26C036D4DAB1}" type="parTrans" cxnId="{A2D3543A-0AAB-471C-9E13-D059C72A734A}">
      <dgm:prSet/>
      <dgm:spPr/>
      <dgm:t>
        <a:bodyPr/>
        <a:lstStyle/>
        <a:p>
          <a:endParaRPr lang="en-US"/>
        </a:p>
      </dgm:t>
    </dgm:pt>
    <dgm:pt modelId="{546B1E10-8192-4D35-B209-DC44E829F93B}" type="sibTrans" cxnId="{A2D3543A-0AAB-471C-9E13-D059C72A734A}">
      <dgm:prSet/>
      <dgm:spPr/>
      <dgm:t>
        <a:bodyPr/>
        <a:lstStyle/>
        <a:p>
          <a:endParaRPr lang="en-US"/>
        </a:p>
      </dgm:t>
    </dgm:pt>
    <dgm:pt modelId="{EBDE75E2-BAA0-42A7-8E30-10BD40AD23EF}">
      <dgm:prSet phldrT="[Text]"/>
      <dgm:spPr>
        <a:solidFill>
          <a:srgbClr val="F379E4">
            <a:alpha val="90000"/>
          </a:srgbClr>
        </a:solidFill>
      </dgm:spPr>
      <dgm:t>
        <a:bodyPr/>
        <a:lstStyle/>
        <a:p>
          <a:pPr algn="r"/>
          <a:r>
            <a:rPr lang="fa-IR" dirty="0" smtClean="0">
              <a:cs typeface="B Tabassom" panose="00000400000000000000" pitchFamily="2" charset="-78"/>
            </a:rPr>
            <a:t>گلستان آذربایجان غربی اردبیل کردستان هرمزگان خراسان شمالی بوشهر سیستان وبلوچستان</a:t>
          </a:r>
          <a:endParaRPr lang="en-US" dirty="0">
            <a:cs typeface="B Tabassom" panose="00000400000000000000" pitchFamily="2" charset="-78"/>
          </a:endParaRPr>
        </a:p>
      </dgm:t>
    </dgm:pt>
    <dgm:pt modelId="{7447AA1A-F33E-445B-859F-24E4C152739F}" type="parTrans" cxnId="{A2E71900-EDED-4DE6-A832-FE90AFBDC724}">
      <dgm:prSet/>
      <dgm:spPr/>
      <dgm:t>
        <a:bodyPr/>
        <a:lstStyle/>
        <a:p>
          <a:endParaRPr lang="en-US"/>
        </a:p>
      </dgm:t>
    </dgm:pt>
    <dgm:pt modelId="{B2435FD3-C215-4E43-BE5C-3E64558606D8}" type="sibTrans" cxnId="{A2E71900-EDED-4DE6-A832-FE90AFBDC724}">
      <dgm:prSet/>
      <dgm:spPr/>
      <dgm:t>
        <a:bodyPr/>
        <a:lstStyle/>
        <a:p>
          <a:endParaRPr lang="en-US"/>
        </a:p>
      </dgm:t>
    </dgm:pt>
    <dgm:pt modelId="{11F49F6C-7C9B-48E2-ABCB-98C265785365}" type="pres">
      <dgm:prSet presAssocID="{B5307138-5293-4391-B826-F1E4B5571D7C}" presName="linearFlow" presStyleCnt="0">
        <dgm:presLayoutVars>
          <dgm:dir/>
          <dgm:animLvl val="lvl"/>
          <dgm:resizeHandles val="exact"/>
        </dgm:presLayoutVars>
      </dgm:prSet>
      <dgm:spPr/>
      <dgm:t>
        <a:bodyPr/>
        <a:lstStyle/>
        <a:p>
          <a:endParaRPr lang="en-US"/>
        </a:p>
      </dgm:t>
    </dgm:pt>
    <dgm:pt modelId="{0F668E38-5A75-4C29-8144-324FAA6AA2EF}" type="pres">
      <dgm:prSet presAssocID="{9A157B5F-9135-4C79-B8CA-EC68C3E7029F}" presName="composite" presStyleCnt="0"/>
      <dgm:spPr/>
    </dgm:pt>
    <dgm:pt modelId="{BEB14480-0A78-4BF9-B5E6-84BCB32925FD}" type="pres">
      <dgm:prSet presAssocID="{9A157B5F-9135-4C79-B8CA-EC68C3E7029F}" presName="parentText" presStyleLbl="alignNode1" presStyleIdx="0" presStyleCnt="3" custLinFactX="400000" custLinFactNeighborX="452765" custLinFactNeighborY="686">
        <dgm:presLayoutVars>
          <dgm:chMax val="1"/>
          <dgm:bulletEnabled val="1"/>
        </dgm:presLayoutVars>
      </dgm:prSet>
      <dgm:spPr/>
      <dgm:t>
        <a:bodyPr/>
        <a:lstStyle/>
        <a:p>
          <a:endParaRPr lang="en-US"/>
        </a:p>
      </dgm:t>
    </dgm:pt>
    <dgm:pt modelId="{E8DF92F3-A3FA-47AB-B0A7-AB2BCAAE0842}" type="pres">
      <dgm:prSet presAssocID="{9A157B5F-9135-4C79-B8CA-EC68C3E7029F}" presName="descendantText" presStyleLbl="alignAcc1" presStyleIdx="0" presStyleCnt="3" custAng="0" custLinFactNeighborX="-11743">
        <dgm:presLayoutVars>
          <dgm:bulletEnabled val="1"/>
        </dgm:presLayoutVars>
      </dgm:prSet>
      <dgm:spPr/>
      <dgm:t>
        <a:bodyPr/>
        <a:lstStyle/>
        <a:p>
          <a:endParaRPr lang="en-US"/>
        </a:p>
      </dgm:t>
    </dgm:pt>
    <dgm:pt modelId="{46CA07AB-AC4C-4D47-956F-CCD4FB5456A4}" type="pres">
      <dgm:prSet presAssocID="{6D319E03-7733-41A5-80F5-AC5D8C0C4F0B}" presName="sp" presStyleCnt="0"/>
      <dgm:spPr/>
    </dgm:pt>
    <dgm:pt modelId="{7E04C14B-2518-4BF7-A9E0-0B6B74AECAE4}" type="pres">
      <dgm:prSet presAssocID="{B6FA4C69-9BC0-4536-891A-CE5CF57EBC35}" presName="composite" presStyleCnt="0"/>
      <dgm:spPr/>
    </dgm:pt>
    <dgm:pt modelId="{120E5788-6BA9-4C31-B210-921DFC18B5C9}" type="pres">
      <dgm:prSet presAssocID="{B6FA4C69-9BC0-4536-891A-CE5CF57EBC35}" presName="parentText" presStyleLbl="alignNode1" presStyleIdx="1" presStyleCnt="3" custLinFactX="400000" custLinFactNeighborX="451600" custLinFactNeighborY="-1632">
        <dgm:presLayoutVars>
          <dgm:chMax val="1"/>
          <dgm:bulletEnabled val="1"/>
        </dgm:presLayoutVars>
      </dgm:prSet>
      <dgm:spPr/>
      <dgm:t>
        <a:bodyPr/>
        <a:lstStyle/>
        <a:p>
          <a:endParaRPr lang="en-US"/>
        </a:p>
      </dgm:t>
    </dgm:pt>
    <dgm:pt modelId="{19751DFB-6DD4-4467-820C-8728602BA305}" type="pres">
      <dgm:prSet presAssocID="{B6FA4C69-9BC0-4536-891A-CE5CF57EBC35}" presName="descendantText" presStyleLbl="alignAcc1" presStyleIdx="1" presStyleCnt="3" custAng="0" custLinFactNeighborX="-11743" custLinFactNeighborY="-2510">
        <dgm:presLayoutVars>
          <dgm:bulletEnabled val="1"/>
        </dgm:presLayoutVars>
      </dgm:prSet>
      <dgm:spPr/>
      <dgm:t>
        <a:bodyPr/>
        <a:lstStyle/>
        <a:p>
          <a:endParaRPr lang="en-US"/>
        </a:p>
      </dgm:t>
    </dgm:pt>
    <dgm:pt modelId="{00AF23D5-CC21-472B-95E1-26139930DDF1}" type="pres">
      <dgm:prSet presAssocID="{37255CB9-38B0-4ED3-910D-2F53D1983F05}" presName="sp" presStyleCnt="0"/>
      <dgm:spPr/>
    </dgm:pt>
    <dgm:pt modelId="{BC659025-7B24-4AD0-8D99-9C76A244AC16}" type="pres">
      <dgm:prSet presAssocID="{FE938286-D04A-4AD3-ABBE-7BB333D6FAC0}" presName="composite" presStyleCnt="0"/>
      <dgm:spPr/>
    </dgm:pt>
    <dgm:pt modelId="{EE0DEF55-4CD3-4AC1-8DA1-6867A4D8FD98}" type="pres">
      <dgm:prSet presAssocID="{FE938286-D04A-4AD3-ABBE-7BB333D6FAC0}" presName="parentText" presStyleLbl="alignNode1" presStyleIdx="2" presStyleCnt="3" custLinFactX="400000" custLinFactNeighborX="451600">
        <dgm:presLayoutVars>
          <dgm:chMax val="1"/>
          <dgm:bulletEnabled val="1"/>
        </dgm:presLayoutVars>
      </dgm:prSet>
      <dgm:spPr/>
      <dgm:t>
        <a:bodyPr/>
        <a:lstStyle/>
        <a:p>
          <a:endParaRPr lang="en-US"/>
        </a:p>
      </dgm:t>
    </dgm:pt>
    <dgm:pt modelId="{821B2416-428A-4779-A7FC-527F3F715C92}" type="pres">
      <dgm:prSet presAssocID="{FE938286-D04A-4AD3-ABBE-7BB333D6FAC0}" presName="descendantText" presStyleLbl="alignAcc1" presStyleIdx="2" presStyleCnt="3" custAng="0" custLinFactNeighborX="-13001" custLinFactNeighborY="2510">
        <dgm:presLayoutVars>
          <dgm:bulletEnabled val="1"/>
        </dgm:presLayoutVars>
      </dgm:prSet>
      <dgm:spPr/>
      <dgm:t>
        <a:bodyPr/>
        <a:lstStyle/>
        <a:p>
          <a:endParaRPr lang="en-US"/>
        </a:p>
      </dgm:t>
    </dgm:pt>
  </dgm:ptLst>
  <dgm:cxnLst>
    <dgm:cxn modelId="{A2D3543A-0AAB-471C-9E13-D059C72A734A}" srcId="{B5307138-5293-4391-B826-F1E4B5571D7C}" destId="{FE938286-D04A-4AD3-ABBE-7BB333D6FAC0}" srcOrd="2" destOrd="0" parTransId="{8EDC672B-187F-4434-B233-26C036D4DAB1}" sibTransId="{546B1E10-8192-4D35-B209-DC44E829F93B}"/>
    <dgm:cxn modelId="{B69B8BA5-76CF-436B-A903-B6C9F200A5C9}" type="presOf" srcId="{9A157B5F-9135-4C79-B8CA-EC68C3E7029F}" destId="{BEB14480-0A78-4BF9-B5E6-84BCB32925FD}" srcOrd="0" destOrd="0" presId="urn:microsoft.com/office/officeart/2005/8/layout/chevron2"/>
    <dgm:cxn modelId="{7C6FB7A9-B657-40A2-B180-CE58A1DA7CB0}" type="presOf" srcId="{B6FA4C69-9BC0-4536-891A-CE5CF57EBC35}" destId="{120E5788-6BA9-4C31-B210-921DFC18B5C9}" srcOrd="0" destOrd="0" presId="urn:microsoft.com/office/officeart/2005/8/layout/chevron2"/>
    <dgm:cxn modelId="{D0E29151-90C5-4894-A69E-B477C0755F1B}" srcId="{B6FA4C69-9BC0-4536-891A-CE5CF57EBC35}" destId="{9121ADA1-0788-48BA-9EED-350E72062D6E}" srcOrd="0" destOrd="0" parTransId="{94CBF4FC-A494-4C7B-A476-BA667BAAB701}" sibTransId="{CDC8BFDE-C343-4478-827D-7BCE9FBEE1A7}"/>
    <dgm:cxn modelId="{E2A575BF-0A2F-4F63-AC05-39976BB9DEA0}" srcId="{9A157B5F-9135-4C79-B8CA-EC68C3E7029F}" destId="{B14E51A7-F816-4077-9323-297B6B78F7BF}" srcOrd="0" destOrd="0" parTransId="{3EFD7A57-12D3-4455-9F32-61DECF439601}" sibTransId="{2A6681AB-2C39-4DD5-A0E2-EAF4A7F318A2}"/>
    <dgm:cxn modelId="{14CE3D9F-B984-4E64-B909-D43144A9C183}" srcId="{B5307138-5293-4391-B826-F1E4B5571D7C}" destId="{B6FA4C69-9BC0-4536-891A-CE5CF57EBC35}" srcOrd="1" destOrd="0" parTransId="{98AE4E34-25B0-4D38-8CB6-B6F2F31F5F9E}" sibTransId="{37255CB9-38B0-4ED3-910D-2F53D1983F05}"/>
    <dgm:cxn modelId="{1A3EB1E9-183C-4FE0-8B29-53C446514E09}" type="presOf" srcId="{B14E51A7-F816-4077-9323-297B6B78F7BF}" destId="{E8DF92F3-A3FA-47AB-B0A7-AB2BCAAE0842}" srcOrd="0" destOrd="0" presId="urn:microsoft.com/office/officeart/2005/8/layout/chevron2"/>
    <dgm:cxn modelId="{A2E71900-EDED-4DE6-A832-FE90AFBDC724}" srcId="{FE938286-D04A-4AD3-ABBE-7BB333D6FAC0}" destId="{EBDE75E2-BAA0-42A7-8E30-10BD40AD23EF}" srcOrd="0" destOrd="0" parTransId="{7447AA1A-F33E-445B-859F-24E4C152739F}" sibTransId="{B2435FD3-C215-4E43-BE5C-3E64558606D8}"/>
    <dgm:cxn modelId="{543BB51B-0890-460B-8AB9-6259A32FF13A}" type="presOf" srcId="{B5307138-5293-4391-B826-F1E4B5571D7C}" destId="{11F49F6C-7C9B-48E2-ABCB-98C265785365}" srcOrd="0" destOrd="0" presId="urn:microsoft.com/office/officeart/2005/8/layout/chevron2"/>
    <dgm:cxn modelId="{A7F312AE-2459-4509-90A1-BB34973EB826}" srcId="{B5307138-5293-4391-B826-F1E4B5571D7C}" destId="{9A157B5F-9135-4C79-B8CA-EC68C3E7029F}" srcOrd="0" destOrd="0" parTransId="{A58F593A-AC68-42A5-88E1-D7C670D779A1}" sibTransId="{6D319E03-7733-41A5-80F5-AC5D8C0C4F0B}"/>
    <dgm:cxn modelId="{07C6F6DD-8EC7-4EDC-BC41-EB37C8998C01}" type="presOf" srcId="{FE938286-D04A-4AD3-ABBE-7BB333D6FAC0}" destId="{EE0DEF55-4CD3-4AC1-8DA1-6867A4D8FD98}" srcOrd="0" destOrd="0" presId="urn:microsoft.com/office/officeart/2005/8/layout/chevron2"/>
    <dgm:cxn modelId="{70277F0F-4DDC-4FC0-BD9A-BDAFD6A75221}" type="presOf" srcId="{EBDE75E2-BAA0-42A7-8E30-10BD40AD23EF}" destId="{821B2416-428A-4779-A7FC-527F3F715C92}" srcOrd="0" destOrd="0" presId="urn:microsoft.com/office/officeart/2005/8/layout/chevron2"/>
    <dgm:cxn modelId="{994053F1-FBA6-4BEB-9042-1AF7021F5BAF}" type="presOf" srcId="{9121ADA1-0788-48BA-9EED-350E72062D6E}" destId="{19751DFB-6DD4-4467-820C-8728602BA305}" srcOrd="0" destOrd="0" presId="urn:microsoft.com/office/officeart/2005/8/layout/chevron2"/>
    <dgm:cxn modelId="{955DA9DD-5B7F-4C1B-9059-5090E6A97484}" type="presParOf" srcId="{11F49F6C-7C9B-48E2-ABCB-98C265785365}" destId="{0F668E38-5A75-4C29-8144-324FAA6AA2EF}" srcOrd="0" destOrd="0" presId="urn:microsoft.com/office/officeart/2005/8/layout/chevron2"/>
    <dgm:cxn modelId="{73DA20D7-93D4-4C30-9E61-6A2F9CA6C427}" type="presParOf" srcId="{0F668E38-5A75-4C29-8144-324FAA6AA2EF}" destId="{BEB14480-0A78-4BF9-B5E6-84BCB32925FD}" srcOrd="0" destOrd="0" presId="urn:microsoft.com/office/officeart/2005/8/layout/chevron2"/>
    <dgm:cxn modelId="{09F4DAAA-F853-486A-A5A2-7573298A469E}" type="presParOf" srcId="{0F668E38-5A75-4C29-8144-324FAA6AA2EF}" destId="{E8DF92F3-A3FA-47AB-B0A7-AB2BCAAE0842}" srcOrd="1" destOrd="0" presId="urn:microsoft.com/office/officeart/2005/8/layout/chevron2"/>
    <dgm:cxn modelId="{ED618510-59CC-4953-8A15-6BCC7575F7D8}" type="presParOf" srcId="{11F49F6C-7C9B-48E2-ABCB-98C265785365}" destId="{46CA07AB-AC4C-4D47-956F-CCD4FB5456A4}" srcOrd="1" destOrd="0" presId="urn:microsoft.com/office/officeart/2005/8/layout/chevron2"/>
    <dgm:cxn modelId="{BBC2FDD9-5DF5-4ECC-84B0-272C40704D9A}" type="presParOf" srcId="{11F49F6C-7C9B-48E2-ABCB-98C265785365}" destId="{7E04C14B-2518-4BF7-A9E0-0B6B74AECAE4}" srcOrd="2" destOrd="0" presId="urn:microsoft.com/office/officeart/2005/8/layout/chevron2"/>
    <dgm:cxn modelId="{474D54B6-BC30-4C49-A9B6-89BBFA3B5BD8}" type="presParOf" srcId="{7E04C14B-2518-4BF7-A9E0-0B6B74AECAE4}" destId="{120E5788-6BA9-4C31-B210-921DFC18B5C9}" srcOrd="0" destOrd="0" presId="urn:microsoft.com/office/officeart/2005/8/layout/chevron2"/>
    <dgm:cxn modelId="{956B1176-399F-4703-836E-476CE9DDC0C5}" type="presParOf" srcId="{7E04C14B-2518-4BF7-A9E0-0B6B74AECAE4}" destId="{19751DFB-6DD4-4467-820C-8728602BA305}" srcOrd="1" destOrd="0" presId="urn:microsoft.com/office/officeart/2005/8/layout/chevron2"/>
    <dgm:cxn modelId="{DBA79A9D-8D3C-4870-B251-658121C39399}" type="presParOf" srcId="{11F49F6C-7C9B-48E2-ABCB-98C265785365}" destId="{00AF23D5-CC21-472B-95E1-26139930DDF1}" srcOrd="3" destOrd="0" presId="urn:microsoft.com/office/officeart/2005/8/layout/chevron2"/>
    <dgm:cxn modelId="{E52CC6BD-43B5-499B-B90C-CBA24026290C}" type="presParOf" srcId="{11F49F6C-7C9B-48E2-ABCB-98C265785365}" destId="{BC659025-7B24-4AD0-8D99-9C76A244AC16}" srcOrd="4" destOrd="0" presId="urn:microsoft.com/office/officeart/2005/8/layout/chevron2"/>
    <dgm:cxn modelId="{C3681A15-68E9-4E24-B4D3-0F76CF7447E7}" type="presParOf" srcId="{BC659025-7B24-4AD0-8D99-9C76A244AC16}" destId="{EE0DEF55-4CD3-4AC1-8DA1-6867A4D8FD98}" srcOrd="0" destOrd="0" presId="urn:microsoft.com/office/officeart/2005/8/layout/chevron2"/>
    <dgm:cxn modelId="{03A418D9-5580-489D-BF82-E8F730260533}" type="presParOf" srcId="{BC659025-7B24-4AD0-8D99-9C76A244AC16}" destId="{821B2416-428A-4779-A7FC-527F3F715C9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307138-5293-4391-B826-F1E4B5571D7C}" type="doc">
      <dgm:prSet loTypeId="urn:microsoft.com/office/officeart/2005/8/layout/chevron2" loCatId="list" qsTypeId="urn:microsoft.com/office/officeart/2005/8/quickstyle/simple5" qsCatId="simple" csTypeId="urn:microsoft.com/office/officeart/2005/8/colors/accent1_2" csCatId="accent1" phldr="1"/>
      <dgm:spPr/>
      <dgm:t>
        <a:bodyPr/>
        <a:lstStyle/>
        <a:p>
          <a:endParaRPr lang="en-US"/>
        </a:p>
      </dgm:t>
    </dgm:pt>
    <dgm:pt modelId="{9A157B5F-9135-4C79-B8CA-EC68C3E7029F}">
      <dgm:prSet phldrT="[Text]"/>
      <dgm:spPr>
        <a:solidFill>
          <a:srgbClr val="9157A3"/>
        </a:solidFill>
      </dgm:spPr>
      <dgm:t>
        <a:bodyPr/>
        <a:lstStyle/>
        <a:p>
          <a:r>
            <a:rPr lang="fa-IR" dirty="0" smtClean="0"/>
            <a:t>سطح اول</a:t>
          </a:r>
          <a:endParaRPr lang="en-US" dirty="0"/>
        </a:p>
      </dgm:t>
    </dgm:pt>
    <dgm:pt modelId="{A58F593A-AC68-42A5-88E1-D7C670D779A1}" type="parTrans" cxnId="{A7F312AE-2459-4509-90A1-BB34973EB826}">
      <dgm:prSet/>
      <dgm:spPr/>
      <dgm:t>
        <a:bodyPr/>
        <a:lstStyle/>
        <a:p>
          <a:endParaRPr lang="en-US"/>
        </a:p>
      </dgm:t>
    </dgm:pt>
    <dgm:pt modelId="{6D319E03-7733-41A5-80F5-AC5D8C0C4F0B}" type="sibTrans" cxnId="{A7F312AE-2459-4509-90A1-BB34973EB826}">
      <dgm:prSet/>
      <dgm:spPr/>
      <dgm:t>
        <a:bodyPr/>
        <a:lstStyle/>
        <a:p>
          <a:endParaRPr lang="en-US"/>
        </a:p>
      </dgm:t>
    </dgm:pt>
    <dgm:pt modelId="{B14E51A7-F816-4077-9323-297B6B78F7BF}">
      <dgm:prSet phldrT="[Text]" custT="1"/>
      <dgm:spPr>
        <a:solidFill>
          <a:srgbClr val="F379E4">
            <a:alpha val="90000"/>
          </a:srgbClr>
        </a:solidFill>
      </dgm:spPr>
      <dgm:t>
        <a:bodyPr/>
        <a:lstStyle/>
        <a:p>
          <a:pPr marL="285750" indent="0" algn="r" defTabSz="1289050">
            <a:lnSpc>
              <a:spcPct val="90000"/>
            </a:lnSpc>
            <a:spcBef>
              <a:spcPct val="0"/>
            </a:spcBef>
            <a:spcAft>
              <a:spcPct val="15000"/>
            </a:spcAft>
            <a:buNone/>
          </a:pPr>
          <a:r>
            <a:rPr lang="fa-IR" sz="2400" dirty="0" smtClean="0">
              <a:cs typeface="B Tabassom" panose="00000400000000000000" pitchFamily="2" charset="-78"/>
            </a:rPr>
            <a:t>تهران</a:t>
          </a:r>
          <a:endParaRPr lang="en-US" sz="2400" dirty="0">
            <a:cs typeface="B Tabassom" panose="00000400000000000000" pitchFamily="2" charset="-78"/>
          </a:endParaRPr>
        </a:p>
      </dgm:t>
    </dgm:pt>
    <dgm:pt modelId="{3EFD7A57-12D3-4455-9F32-61DECF439601}" type="parTrans" cxnId="{E2A575BF-0A2F-4F63-AC05-39976BB9DEA0}">
      <dgm:prSet/>
      <dgm:spPr/>
      <dgm:t>
        <a:bodyPr/>
        <a:lstStyle/>
        <a:p>
          <a:endParaRPr lang="en-US"/>
        </a:p>
      </dgm:t>
    </dgm:pt>
    <dgm:pt modelId="{2A6681AB-2C39-4DD5-A0E2-EAF4A7F318A2}" type="sibTrans" cxnId="{E2A575BF-0A2F-4F63-AC05-39976BB9DEA0}">
      <dgm:prSet/>
      <dgm:spPr/>
      <dgm:t>
        <a:bodyPr/>
        <a:lstStyle/>
        <a:p>
          <a:endParaRPr lang="en-US"/>
        </a:p>
      </dgm:t>
    </dgm:pt>
    <dgm:pt modelId="{B6FA4C69-9BC0-4536-891A-CE5CF57EBC35}">
      <dgm:prSet phldrT="[Text]"/>
      <dgm:spPr>
        <a:solidFill>
          <a:srgbClr val="9157A3"/>
        </a:solidFill>
      </dgm:spPr>
      <dgm:t>
        <a:bodyPr/>
        <a:lstStyle/>
        <a:p>
          <a:r>
            <a:rPr lang="fa-IR" dirty="0" smtClean="0"/>
            <a:t>سطح دوم</a:t>
          </a:r>
          <a:endParaRPr lang="en-US" dirty="0"/>
        </a:p>
      </dgm:t>
    </dgm:pt>
    <dgm:pt modelId="{98AE4E34-25B0-4D38-8CB6-B6F2F31F5F9E}" type="parTrans" cxnId="{14CE3D9F-B984-4E64-B909-D43144A9C183}">
      <dgm:prSet/>
      <dgm:spPr/>
      <dgm:t>
        <a:bodyPr/>
        <a:lstStyle/>
        <a:p>
          <a:endParaRPr lang="en-US"/>
        </a:p>
      </dgm:t>
    </dgm:pt>
    <dgm:pt modelId="{37255CB9-38B0-4ED3-910D-2F53D1983F05}" type="sibTrans" cxnId="{14CE3D9F-B984-4E64-B909-D43144A9C183}">
      <dgm:prSet/>
      <dgm:spPr/>
      <dgm:t>
        <a:bodyPr/>
        <a:lstStyle/>
        <a:p>
          <a:endParaRPr lang="en-US"/>
        </a:p>
      </dgm:t>
    </dgm:pt>
    <dgm:pt modelId="{9121ADA1-0788-48BA-9EED-350E72062D6E}">
      <dgm:prSet phldrT="[Text]"/>
      <dgm:spPr>
        <a:solidFill>
          <a:srgbClr val="F379E4">
            <a:alpha val="90000"/>
          </a:srgbClr>
        </a:solidFill>
      </dgm:spPr>
      <dgm:t>
        <a:bodyPr/>
        <a:lstStyle/>
        <a:p>
          <a:pPr algn="r"/>
          <a:r>
            <a:rPr lang="fa-IR" dirty="0" smtClean="0">
              <a:cs typeface="B Tabassom" panose="00000400000000000000" pitchFamily="2" charset="-78"/>
            </a:rPr>
            <a:t>مازندران قزوین قم اصفهان آذربایجان شرقی مرکزی زنجان ایلام همدان کهکیلویه و بویراحمد خراسان رضوی گیلان فارس کرمان خوزستان کرمانشاه لرستان چهارمحال و بختیاری سمنان یزد  گلستان آذربایجان غربی اردبیل کردستان هرمزگان خراسان شمالی بوشهر </a:t>
          </a:r>
          <a:endParaRPr lang="en-US" dirty="0">
            <a:cs typeface="B Tabassom" panose="00000400000000000000" pitchFamily="2" charset="-78"/>
          </a:endParaRPr>
        </a:p>
      </dgm:t>
    </dgm:pt>
    <dgm:pt modelId="{94CBF4FC-A494-4C7B-A476-BA667BAAB701}" type="parTrans" cxnId="{D0E29151-90C5-4894-A69E-B477C0755F1B}">
      <dgm:prSet/>
      <dgm:spPr/>
      <dgm:t>
        <a:bodyPr/>
        <a:lstStyle/>
        <a:p>
          <a:endParaRPr lang="en-US"/>
        </a:p>
      </dgm:t>
    </dgm:pt>
    <dgm:pt modelId="{CDC8BFDE-C343-4478-827D-7BCE9FBEE1A7}" type="sibTrans" cxnId="{D0E29151-90C5-4894-A69E-B477C0755F1B}">
      <dgm:prSet/>
      <dgm:spPr/>
      <dgm:t>
        <a:bodyPr/>
        <a:lstStyle/>
        <a:p>
          <a:endParaRPr lang="en-US"/>
        </a:p>
      </dgm:t>
    </dgm:pt>
    <dgm:pt modelId="{FE938286-D04A-4AD3-ABBE-7BB333D6FAC0}">
      <dgm:prSet phldrT="[Text]"/>
      <dgm:spPr>
        <a:solidFill>
          <a:srgbClr val="9157A3"/>
        </a:solidFill>
      </dgm:spPr>
      <dgm:t>
        <a:bodyPr/>
        <a:lstStyle/>
        <a:p>
          <a:r>
            <a:rPr lang="fa-IR" dirty="0" smtClean="0"/>
            <a:t>سطح سوم</a:t>
          </a:r>
          <a:endParaRPr lang="en-US" dirty="0"/>
        </a:p>
      </dgm:t>
    </dgm:pt>
    <dgm:pt modelId="{8EDC672B-187F-4434-B233-26C036D4DAB1}" type="parTrans" cxnId="{A2D3543A-0AAB-471C-9E13-D059C72A734A}">
      <dgm:prSet/>
      <dgm:spPr/>
      <dgm:t>
        <a:bodyPr/>
        <a:lstStyle/>
        <a:p>
          <a:endParaRPr lang="en-US"/>
        </a:p>
      </dgm:t>
    </dgm:pt>
    <dgm:pt modelId="{546B1E10-8192-4D35-B209-DC44E829F93B}" type="sibTrans" cxnId="{A2D3543A-0AAB-471C-9E13-D059C72A734A}">
      <dgm:prSet/>
      <dgm:spPr/>
      <dgm:t>
        <a:bodyPr/>
        <a:lstStyle/>
        <a:p>
          <a:endParaRPr lang="en-US"/>
        </a:p>
      </dgm:t>
    </dgm:pt>
    <dgm:pt modelId="{EBDE75E2-BAA0-42A7-8E30-10BD40AD23EF}">
      <dgm:prSet phldrT="[Text]"/>
      <dgm:spPr>
        <a:solidFill>
          <a:srgbClr val="F379E4">
            <a:alpha val="90000"/>
          </a:srgbClr>
        </a:solidFill>
      </dgm:spPr>
      <dgm:t>
        <a:bodyPr/>
        <a:lstStyle/>
        <a:p>
          <a:pPr algn="r"/>
          <a:r>
            <a:rPr lang="fa-IR" dirty="0" smtClean="0">
              <a:cs typeface="B Tabassom" panose="00000400000000000000" pitchFamily="2" charset="-78"/>
            </a:rPr>
            <a:t> سیستان وبلوچستان خراسان جنوبی </a:t>
          </a:r>
          <a:endParaRPr lang="en-US" dirty="0">
            <a:cs typeface="B Tabassom" panose="00000400000000000000" pitchFamily="2" charset="-78"/>
          </a:endParaRPr>
        </a:p>
      </dgm:t>
    </dgm:pt>
    <dgm:pt modelId="{7447AA1A-F33E-445B-859F-24E4C152739F}" type="parTrans" cxnId="{A2E71900-EDED-4DE6-A832-FE90AFBDC724}">
      <dgm:prSet/>
      <dgm:spPr/>
      <dgm:t>
        <a:bodyPr/>
        <a:lstStyle/>
        <a:p>
          <a:endParaRPr lang="en-US"/>
        </a:p>
      </dgm:t>
    </dgm:pt>
    <dgm:pt modelId="{B2435FD3-C215-4E43-BE5C-3E64558606D8}" type="sibTrans" cxnId="{A2E71900-EDED-4DE6-A832-FE90AFBDC724}">
      <dgm:prSet/>
      <dgm:spPr/>
      <dgm:t>
        <a:bodyPr/>
        <a:lstStyle/>
        <a:p>
          <a:endParaRPr lang="en-US"/>
        </a:p>
      </dgm:t>
    </dgm:pt>
    <dgm:pt modelId="{11F49F6C-7C9B-48E2-ABCB-98C265785365}" type="pres">
      <dgm:prSet presAssocID="{B5307138-5293-4391-B826-F1E4B5571D7C}" presName="linearFlow" presStyleCnt="0">
        <dgm:presLayoutVars>
          <dgm:dir/>
          <dgm:animLvl val="lvl"/>
          <dgm:resizeHandles val="exact"/>
        </dgm:presLayoutVars>
      </dgm:prSet>
      <dgm:spPr/>
      <dgm:t>
        <a:bodyPr/>
        <a:lstStyle/>
        <a:p>
          <a:endParaRPr lang="en-US"/>
        </a:p>
      </dgm:t>
    </dgm:pt>
    <dgm:pt modelId="{0F668E38-5A75-4C29-8144-324FAA6AA2EF}" type="pres">
      <dgm:prSet presAssocID="{9A157B5F-9135-4C79-B8CA-EC68C3E7029F}" presName="composite" presStyleCnt="0"/>
      <dgm:spPr/>
    </dgm:pt>
    <dgm:pt modelId="{BEB14480-0A78-4BF9-B5E6-84BCB32925FD}" type="pres">
      <dgm:prSet presAssocID="{9A157B5F-9135-4C79-B8CA-EC68C3E7029F}" presName="parentText" presStyleLbl="alignNode1" presStyleIdx="0" presStyleCnt="3" custLinFactX="400000" custLinFactNeighborX="452765" custLinFactNeighborY="686">
        <dgm:presLayoutVars>
          <dgm:chMax val="1"/>
          <dgm:bulletEnabled val="1"/>
        </dgm:presLayoutVars>
      </dgm:prSet>
      <dgm:spPr/>
      <dgm:t>
        <a:bodyPr/>
        <a:lstStyle/>
        <a:p>
          <a:endParaRPr lang="en-US"/>
        </a:p>
      </dgm:t>
    </dgm:pt>
    <dgm:pt modelId="{E8DF92F3-A3FA-47AB-B0A7-AB2BCAAE0842}" type="pres">
      <dgm:prSet presAssocID="{9A157B5F-9135-4C79-B8CA-EC68C3E7029F}" presName="descendantText" presStyleLbl="alignAcc1" presStyleIdx="0" presStyleCnt="3" custAng="0" custLinFactNeighborX="-11743">
        <dgm:presLayoutVars>
          <dgm:bulletEnabled val="1"/>
        </dgm:presLayoutVars>
      </dgm:prSet>
      <dgm:spPr/>
      <dgm:t>
        <a:bodyPr/>
        <a:lstStyle/>
        <a:p>
          <a:endParaRPr lang="en-US"/>
        </a:p>
      </dgm:t>
    </dgm:pt>
    <dgm:pt modelId="{46CA07AB-AC4C-4D47-956F-CCD4FB5456A4}" type="pres">
      <dgm:prSet presAssocID="{6D319E03-7733-41A5-80F5-AC5D8C0C4F0B}" presName="sp" presStyleCnt="0"/>
      <dgm:spPr/>
    </dgm:pt>
    <dgm:pt modelId="{7E04C14B-2518-4BF7-A9E0-0B6B74AECAE4}" type="pres">
      <dgm:prSet presAssocID="{B6FA4C69-9BC0-4536-891A-CE5CF57EBC35}" presName="composite" presStyleCnt="0"/>
      <dgm:spPr/>
    </dgm:pt>
    <dgm:pt modelId="{120E5788-6BA9-4C31-B210-921DFC18B5C9}" type="pres">
      <dgm:prSet presAssocID="{B6FA4C69-9BC0-4536-891A-CE5CF57EBC35}" presName="parentText" presStyleLbl="alignNode1" presStyleIdx="1" presStyleCnt="3" custLinFactX="400000" custLinFactNeighborX="451600" custLinFactNeighborY="-1632">
        <dgm:presLayoutVars>
          <dgm:chMax val="1"/>
          <dgm:bulletEnabled val="1"/>
        </dgm:presLayoutVars>
      </dgm:prSet>
      <dgm:spPr/>
      <dgm:t>
        <a:bodyPr/>
        <a:lstStyle/>
        <a:p>
          <a:endParaRPr lang="en-US"/>
        </a:p>
      </dgm:t>
    </dgm:pt>
    <dgm:pt modelId="{19751DFB-6DD4-4467-820C-8728602BA305}" type="pres">
      <dgm:prSet presAssocID="{B6FA4C69-9BC0-4536-891A-CE5CF57EBC35}" presName="descendantText" presStyleLbl="alignAcc1" presStyleIdx="1" presStyleCnt="3" custAng="0" custLinFactNeighborX="-11743" custLinFactNeighborY="-2510">
        <dgm:presLayoutVars>
          <dgm:bulletEnabled val="1"/>
        </dgm:presLayoutVars>
      </dgm:prSet>
      <dgm:spPr/>
      <dgm:t>
        <a:bodyPr/>
        <a:lstStyle/>
        <a:p>
          <a:endParaRPr lang="en-US"/>
        </a:p>
      </dgm:t>
    </dgm:pt>
    <dgm:pt modelId="{00AF23D5-CC21-472B-95E1-26139930DDF1}" type="pres">
      <dgm:prSet presAssocID="{37255CB9-38B0-4ED3-910D-2F53D1983F05}" presName="sp" presStyleCnt="0"/>
      <dgm:spPr/>
    </dgm:pt>
    <dgm:pt modelId="{BC659025-7B24-4AD0-8D99-9C76A244AC16}" type="pres">
      <dgm:prSet presAssocID="{FE938286-D04A-4AD3-ABBE-7BB333D6FAC0}" presName="composite" presStyleCnt="0"/>
      <dgm:spPr/>
    </dgm:pt>
    <dgm:pt modelId="{EE0DEF55-4CD3-4AC1-8DA1-6867A4D8FD98}" type="pres">
      <dgm:prSet presAssocID="{FE938286-D04A-4AD3-ABBE-7BB333D6FAC0}" presName="parentText" presStyleLbl="alignNode1" presStyleIdx="2" presStyleCnt="3" custLinFactX="400000" custLinFactNeighborX="451600">
        <dgm:presLayoutVars>
          <dgm:chMax val="1"/>
          <dgm:bulletEnabled val="1"/>
        </dgm:presLayoutVars>
      </dgm:prSet>
      <dgm:spPr/>
      <dgm:t>
        <a:bodyPr/>
        <a:lstStyle/>
        <a:p>
          <a:endParaRPr lang="en-US"/>
        </a:p>
      </dgm:t>
    </dgm:pt>
    <dgm:pt modelId="{821B2416-428A-4779-A7FC-527F3F715C92}" type="pres">
      <dgm:prSet presAssocID="{FE938286-D04A-4AD3-ABBE-7BB333D6FAC0}" presName="descendantText" presStyleLbl="alignAcc1" presStyleIdx="2" presStyleCnt="3" custAng="0" custLinFactNeighborX="-13001" custLinFactNeighborY="2510">
        <dgm:presLayoutVars>
          <dgm:bulletEnabled val="1"/>
        </dgm:presLayoutVars>
      </dgm:prSet>
      <dgm:spPr/>
      <dgm:t>
        <a:bodyPr/>
        <a:lstStyle/>
        <a:p>
          <a:endParaRPr lang="en-US"/>
        </a:p>
      </dgm:t>
    </dgm:pt>
  </dgm:ptLst>
  <dgm:cxnLst>
    <dgm:cxn modelId="{618C198B-9235-4D91-8817-4F6B36D24280}" type="presOf" srcId="{9121ADA1-0788-48BA-9EED-350E72062D6E}" destId="{19751DFB-6DD4-4467-820C-8728602BA305}" srcOrd="0" destOrd="0" presId="urn:microsoft.com/office/officeart/2005/8/layout/chevron2"/>
    <dgm:cxn modelId="{A2E71900-EDED-4DE6-A832-FE90AFBDC724}" srcId="{FE938286-D04A-4AD3-ABBE-7BB333D6FAC0}" destId="{EBDE75E2-BAA0-42A7-8E30-10BD40AD23EF}" srcOrd="0" destOrd="0" parTransId="{7447AA1A-F33E-445B-859F-24E4C152739F}" sibTransId="{B2435FD3-C215-4E43-BE5C-3E64558606D8}"/>
    <dgm:cxn modelId="{14CE3D9F-B984-4E64-B909-D43144A9C183}" srcId="{B5307138-5293-4391-B826-F1E4B5571D7C}" destId="{B6FA4C69-9BC0-4536-891A-CE5CF57EBC35}" srcOrd="1" destOrd="0" parTransId="{98AE4E34-25B0-4D38-8CB6-B6F2F31F5F9E}" sibTransId="{37255CB9-38B0-4ED3-910D-2F53D1983F05}"/>
    <dgm:cxn modelId="{E2A575BF-0A2F-4F63-AC05-39976BB9DEA0}" srcId="{9A157B5F-9135-4C79-B8CA-EC68C3E7029F}" destId="{B14E51A7-F816-4077-9323-297B6B78F7BF}" srcOrd="0" destOrd="0" parTransId="{3EFD7A57-12D3-4455-9F32-61DECF439601}" sibTransId="{2A6681AB-2C39-4DD5-A0E2-EAF4A7F318A2}"/>
    <dgm:cxn modelId="{FFAC3FA1-B14D-4EDE-A207-71D30240C48F}" type="presOf" srcId="{9A157B5F-9135-4C79-B8CA-EC68C3E7029F}" destId="{BEB14480-0A78-4BF9-B5E6-84BCB32925FD}" srcOrd="0" destOrd="0" presId="urn:microsoft.com/office/officeart/2005/8/layout/chevron2"/>
    <dgm:cxn modelId="{D0E29151-90C5-4894-A69E-B477C0755F1B}" srcId="{B6FA4C69-9BC0-4536-891A-CE5CF57EBC35}" destId="{9121ADA1-0788-48BA-9EED-350E72062D6E}" srcOrd="0" destOrd="0" parTransId="{94CBF4FC-A494-4C7B-A476-BA667BAAB701}" sibTransId="{CDC8BFDE-C343-4478-827D-7BCE9FBEE1A7}"/>
    <dgm:cxn modelId="{D9E093FE-8C44-4CAB-87DF-B27ADC45D2B2}" type="presOf" srcId="{FE938286-D04A-4AD3-ABBE-7BB333D6FAC0}" destId="{EE0DEF55-4CD3-4AC1-8DA1-6867A4D8FD98}" srcOrd="0" destOrd="0" presId="urn:microsoft.com/office/officeart/2005/8/layout/chevron2"/>
    <dgm:cxn modelId="{35D71A9E-27F0-4FC5-90E5-D0BA48E6A1BC}" type="presOf" srcId="{B5307138-5293-4391-B826-F1E4B5571D7C}" destId="{11F49F6C-7C9B-48E2-ABCB-98C265785365}" srcOrd="0" destOrd="0" presId="urn:microsoft.com/office/officeart/2005/8/layout/chevron2"/>
    <dgm:cxn modelId="{A7F312AE-2459-4509-90A1-BB34973EB826}" srcId="{B5307138-5293-4391-B826-F1E4B5571D7C}" destId="{9A157B5F-9135-4C79-B8CA-EC68C3E7029F}" srcOrd="0" destOrd="0" parTransId="{A58F593A-AC68-42A5-88E1-D7C670D779A1}" sibTransId="{6D319E03-7733-41A5-80F5-AC5D8C0C4F0B}"/>
    <dgm:cxn modelId="{C38E8A61-82F1-45FC-B0EC-8ADA6C2D365B}" type="presOf" srcId="{EBDE75E2-BAA0-42A7-8E30-10BD40AD23EF}" destId="{821B2416-428A-4779-A7FC-527F3F715C92}" srcOrd="0" destOrd="0" presId="urn:microsoft.com/office/officeart/2005/8/layout/chevron2"/>
    <dgm:cxn modelId="{368B7FFD-3013-4893-9CEA-2BA0F93D7038}" type="presOf" srcId="{B14E51A7-F816-4077-9323-297B6B78F7BF}" destId="{E8DF92F3-A3FA-47AB-B0A7-AB2BCAAE0842}" srcOrd="0" destOrd="0" presId="urn:microsoft.com/office/officeart/2005/8/layout/chevron2"/>
    <dgm:cxn modelId="{A2D3543A-0AAB-471C-9E13-D059C72A734A}" srcId="{B5307138-5293-4391-B826-F1E4B5571D7C}" destId="{FE938286-D04A-4AD3-ABBE-7BB333D6FAC0}" srcOrd="2" destOrd="0" parTransId="{8EDC672B-187F-4434-B233-26C036D4DAB1}" sibTransId="{546B1E10-8192-4D35-B209-DC44E829F93B}"/>
    <dgm:cxn modelId="{437ED13D-DF86-46A9-8AC8-3601828E200B}" type="presOf" srcId="{B6FA4C69-9BC0-4536-891A-CE5CF57EBC35}" destId="{120E5788-6BA9-4C31-B210-921DFC18B5C9}" srcOrd="0" destOrd="0" presId="urn:microsoft.com/office/officeart/2005/8/layout/chevron2"/>
    <dgm:cxn modelId="{C0EB962A-9794-46F4-AC25-5E5F851AABAE}" type="presParOf" srcId="{11F49F6C-7C9B-48E2-ABCB-98C265785365}" destId="{0F668E38-5A75-4C29-8144-324FAA6AA2EF}" srcOrd="0" destOrd="0" presId="urn:microsoft.com/office/officeart/2005/8/layout/chevron2"/>
    <dgm:cxn modelId="{13230B6E-2FA7-4F0D-A4D7-8C426C337321}" type="presParOf" srcId="{0F668E38-5A75-4C29-8144-324FAA6AA2EF}" destId="{BEB14480-0A78-4BF9-B5E6-84BCB32925FD}" srcOrd="0" destOrd="0" presId="urn:microsoft.com/office/officeart/2005/8/layout/chevron2"/>
    <dgm:cxn modelId="{61066C5C-E8E0-43CD-BFCD-4140FD2533FC}" type="presParOf" srcId="{0F668E38-5A75-4C29-8144-324FAA6AA2EF}" destId="{E8DF92F3-A3FA-47AB-B0A7-AB2BCAAE0842}" srcOrd="1" destOrd="0" presId="urn:microsoft.com/office/officeart/2005/8/layout/chevron2"/>
    <dgm:cxn modelId="{A562924A-5306-4715-A6DB-B8861CF97014}" type="presParOf" srcId="{11F49F6C-7C9B-48E2-ABCB-98C265785365}" destId="{46CA07AB-AC4C-4D47-956F-CCD4FB5456A4}" srcOrd="1" destOrd="0" presId="urn:microsoft.com/office/officeart/2005/8/layout/chevron2"/>
    <dgm:cxn modelId="{2F9A88A6-B965-40F9-B920-38B190B4D70F}" type="presParOf" srcId="{11F49F6C-7C9B-48E2-ABCB-98C265785365}" destId="{7E04C14B-2518-4BF7-A9E0-0B6B74AECAE4}" srcOrd="2" destOrd="0" presId="urn:microsoft.com/office/officeart/2005/8/layout/chevron2"/>
    <dgm:cxn modelId="{95927B5A-30DB-440B-AC9C-AE9A898B2D57}" type="presParOf" srcId="{7E04C14B-2518-4BF7-A9E0-0B6B74AECAE4}" destId="{120E5788-6BA9-4C31-B210-921DFC18B5C9}" srcOrd="0" destOrd="0" presId="urn:microsoft.com/office/officeart/2005/8/layout/chevron2"/>
    <dgm:cxn modelId="{323BC053-38B3-475E-8F5E-84C5A54BE258}" type="presParOf" srcId="{7E04C14B-2518-4BF7-A9E0-0B6B74AECAE4}" destId="{19751DFB-6DD4-4467-820C-8728602BA305}" srcOrd="1" destOrd="0" presId="urn:microsoft.com/office/officeart/2005/8/layout/chevron2"/>
    <dgm:cxn modelId="{5D6BDD30-0274-4010-8A90-A5C76F8C506D}" type="presParOf" srcId="{11F49F6C-7C9B-48E2-ABCB-98C265785365}" destId="{00AF23D5-CC21-472B-95E1-26139930DDF1}" srcOrd="3" destOrd="0" presId="urn:microsoft.com/office/officeart/2005/8/layout/chevron2"/>
    <dgm:cxn modelId="{4527890F-3CBF-43F2-B72A-705E67EAE67C}" type="presParOf" srcId="{11F49F6C-7C9B-48E2-ABCB-98C265785365}" destId="{BC659025-7B24-4AD0-8D99-9C76A244AC16}" srcOrd="4" destOrd="0" presId="urn:microsoft.com/office/officeart/2005/8/layout/chevron2"/>
    <dgm:cxn modelId="{97E2337E-3C7F-48DC-BD74-9A6CB0D3CBBA}" type="presParOf" srcId="{BC659025-7B24-4AD0-8D99-9C76A244AC16}" destId="{EE0DEF55-4CD3-4AC1-8DA1-6867A4D8FD98}" srcOrd="0" destOrd="0" presId="urn:microsoft.com/office/officeart/2005/8/layout/chevron2"/>
    <dgm:cxn modelId="{D36E5343-9A0B-4A15-8F70-1A5F60DB0E49}" type="presParOf" srcId="{BC659025-7B24-4AD0-8D99-9C76A244AC16}" destId="{821B2416-428A-4779-A7FC-527F3F715C9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5307138-5293-4391-B826-F1E4B5571D7C}" type="doc">
      <dgm:prSet loTypeId="urn:microsoft.com/office/officeart/2005/8/layout/chevron2" loCatId="list" qsTypeId="urn:microsoft.com/office/officeart/2005/8/quickstyle/simple5" qsCatId="simple" csTypeId="urn:microsoft.com/office/officeart/2005/8/colors/accent1_2" csCatId="accent1" phldr="1"/>
      <dgm:spPr/>
      <dgm:t>
        <a:bodyPr/>
        <a:lstStyle/>
        <a:p>
          <a:endParaRPr lang="en-US"/>
        </a:p>
      </dgm:t>
    </dgm:pt>
    <dgm:pt modelId="{9A157B5F-9135-4C79-B8CA-EC68C3E7029F}">
      <dgm:prSet phldrT="[Text]"/>
      <dgm:spPr>
        <a:solidFill>
          <a:srgbClr val="9157A3"/>
        </a:solidFill>
      </dgm:spPr>
      <dgm:t>
        <a:bodyPr/>
        <a:lstStyle/>
        <a:p>
          <a:r>
            <a:rPr lang="fa-IR" dirty="0" smtClean="0"/>
            <a:t>سطح اول</a:t>
          </a:r>
          <a:endParaRPr lang="en-US" dirty="0"/>
        </a:p>
      </dgm:t>
    </dgm:pt>
    <dgm:pt modelId="{A58F593A-AC68-42A5-88E1-D7C670D779A1}" type="parTrans" cxnId="{A7F312AE-2459-4509-90A1-BB34973EB826}">
      <dgm:prSet/>
      <dgm:spPr/>
      <dgm:t>
        <a:bodyPr/>
        <a:lstStyle/>
        <a:p>
          <a:endParaRPr lang="en-US"/>
        </a:p>
      </dgm:t>
    </dgm:pt>
    <dgm:pt modelId="{6D319E03-7733-41A5-80F5-AC5D8C0C4F0B}" type="sibTrans" cxnId="{A7F312AE-2459-4509-90A1-BB34973EB826}">
      <dgm:prSet/>
      <dgm:spPr/>
      <dgm:t>
        <a:bodyPr/>
        <a:lstStyle/>
        <a:p>
          <a:endParaRPr lang="en-US"/>
        </a:p>
      </dgm:t>
    </dgm:pt>
    <dgm:pt modelId="{B14E51A7-F816-4077-9323-297B6B78F7BF}">
      <dgm:prSet phldrT="[Text]" custT="1"/>
      <dgm:spPr>
        <a:solidFill>
          <a:srgbClr val="F379E4">
            <a:alpha val="90000"/>
          </a:srgbClr>
        </a:solidFill>
      </dgm:spPr>
      <dgm:t>
        <a:bodyPr/>
        <a:lstStyle/>
        <a:p>
          <a:pPr marL="285750" indent="0" algn="r" defTabSz="1289050">
            <a:lnSpc>
              <a:spcPct val="90000"/>
            </a:lnSpc>
            <a:spcBef>
              <a:spcPct val="0"/>
            </a:spcBef>
            <a:spcAft>
              <a:spcPct val="15000"/>
            </a:spcAft>
            <a:buNone/>
          </a:pPr>
          <a:r>
            <a:rPr lang="fa-IR" sz="2400" dirty="0" smtClean="0">
              <a:cs typeface="B Tabassom" panose="00000400000000000000" pitchFamily="2" charset="-78"/>
            </a:rPr>
            <a:t>تهران</a:t>
          </a:r>
          <a:endParaRPr lang="en-US" sz="2400" dirty="0">
            <a:cs typeface="B Tabassom" panose="00000400000000000000" pitchFamily="2" charset="-78"/>
          </a:endParaRPr>
        </a:p>
      </dgm:t>
    </dgm:pt>
    <dgm:pt modelId="{3EFD7A57-12D3-4455-9F32-61DECF439601}" type="parTrans" cxnId="{E2A575BF-0A2F-4F63-AC05-39976BB9DEA0}">
      <dgm:prSet/>
      <dgm:spPr/>
      <dgm:t>
        <a:bodyPr/>
        <a:lstStyle/>
        <a:p>
          <a:endParaRPr lang="en-US"/>
        </a:p>
      </dgm:t>
    </dgm:pt>
    <dgm:pt modelId="{2A6681AB-2C39-4DD5-A0E2-EAF4A7F318A2}" type="sibTrans" cxnId="{E2A575BF-0A2F-4F63-AC05-39976BB9DEA0}">
      <dgm:prSet/>
      <dgm:spPr/>
      <dgm:t>
        <a:bodyPr/>
        <a:lstStyle/>
        <a:p>
          <a:endParaRPr lang="en-US"/>
        </a:p>
      </dgm:t>
    </dgm:pt>
    <dgm:pt modelId="{B6FA4C69-9BC0-4536-891A-CE5CF57EBC35}">
      <dgm:prSet phldrT="[Text]"/>
      <dgm:spPr>
        <a:solidFill>
          <a:srgbClr val="9157A3"/>
        </a:solidFill>
      </dgm:spPr>
      <dgm:t>
        <a:bodyPr/>
        <a:lstStyle/>
        <a:p>
          <a:r>
            <a:rPr lang="fa-IR" dirty="0" smtClean="0"/>
            <a:t>سطح دوم</a:t>
          </a:r>
          <a:endParaRPr lang="en-US" dirty="0"/>
        </a:p>
      </dgm:t>
    </dgm:pt>
    <dgm:pt modelId="{98AE4E34-25B0-4D38-8CB6-B6F2F31F5F9E}" type="parTrans" cxnId="{14CE3D9F-B984-4E64-B909-D43144A9C183}">
      <dgm:prSet/>
      <dgm:spPr/>
      <dgm:t>
        <a:bodyPr/>
        <a:lstStyle/>
        <a:p>
          <a:endParaRPr lang="en-US"/>
        </a:p>
      </dgm:t>
    </dgm:pt>
    <dgm:pt modelId="{37255CB9-38B0-4ED3-910D-2F53D1983F05}" type="sibTrans" cxnId="{14CE3D9F-B984-4E64-B909-D43144A9C183}">
      <dgm:prSet/>
      <dgm:spPr/>
      <dgm:t>
        <a:bodyPr/>
        <a:lstStyle/>
        <a:p>
          <a:endParaRPr lang="en-US"/>
        </a:p>
      </dgm:t>
    </dgm:pt>
    <dgm:pt modelId="{9121ADA1-0788-48BA-9EED-350E72062D6E}">
      <dgm:prSet phldrT="[Text]"/>
      <dgm:spPr>
        <a:solidFill>
          <a:srgbClr val="F379E4">
            <a:alpha val="90000"/>
          </a:srgbClr>
        </a:solidFill>
      </dgm:spPr>
      <dgm:t>
        <a:bodyPr/>
        <a:lstStyle/>
        <a:p>
          <a:pPr algn="r"/>
          <a:r>
            <a:rPr lang="fa-IR" dirty="0" smtClean="0">
              <a:cs typeface="B Tabassom" panose="00000400000000000000" pitchFamily="2" charset="-78"/>
            </a:rPr>
            <a:t>مازندران قزوین قم اصفهان خراسان رضوی گیلان فارس کرمان خوزستان سمنان هرمزگان</a:t>
          </a:r>
          <a:endParaRPr lang="en-US" dirty="0">
            <a:cs typeface="B Tabassom" panose="00000400000000000000" pitchFamily="2" charset="-78"/>
          </a:endParaRPr>
        </a:p>
      </dgm:t>
    </dgm:pt>
    <dgm:pt modelId="{94CBF4FC-A494-4C7B-A476-BA667BAAB701}" type="parTrans" cxnId="{D0E29151-90C5-4894-A69E-B477C0755F1B}">
      <dgm:prSet/>
      <dgm:spPr/>
      <dgm:t>
        <a:bodyPr/>
        <a:lstStyle/>
        <a:p>
          <a:endParaRPr lang="en-US"/>
        </a:p>
      </dgm:t>
    </dgm:pt>
    <dgm:pt modelId="{CDC8BFDE-C343-4478-827D-7BCE9FBEE1A7}" type="sibTrans" cxnId="{D0E29151-90C5-4894-A69E-B477C0755F1B}">
      <dgm:prSet/>
      <dgm:spPr/>
      <dgm:t>
        <a:bodyPr/>
        <a:lstStyle/>
        <a:p>
          <a:endParaRPr lang="en-US"/>
        </a:p>
      </dgm:t>
    </dgm:pt>
    <dgm:pt modelId="{FE938286-D04A-4AD3-ABBE-7BB333D6FAC0}">
      <dgm:prSet phldrT="[Text]"/>
      <dgm:spPr>
        <a:solidFill>
          <a:srgbClr val="9157A3"/>
        </a:solidFill>
      </dgm:spPr>
      <dgm:t>
        <a:bodyPr/>
        <a:lstStyle/>
        <a:p>
          <a:r>
            <a:rPr lang="fa-IR" dirty="0" smtClean="0"/>
            <a:t>سطح سوم</a:t>
          </a:r>
          <a:endParaRPr lang="en-US" dirty="0"/>
        </a:p>
      </dgm:t>
    </dgm:pt>
    <dgm:pt modelId="{8EDC672B-187F-4434-B233-26C036D4DAB1}" type="parTrans" cxnId="{A2D3543A-0AAB-471C-9E13-D059C72A734A}">
      <dgm:prSet/>
      <dgm:spPr/>
      <dgm:t>
        <a:bodyPr/>
        <a:lstStyle/>
        <a:p>
          <a:endParaRPr lang="en-US"/>
        </a:p>
      </dgm:t>
    </dgm:pt>
    <dgm:pt modelId="{546B1E10-8192-4D35-B209-DC44E829F93B}" type="sibTrans" cxnId="{A2D3543A-0AAB-471C-9E13-D059C72A734A}">
      <dgm:prSet/>
      <dgm:spPr/>
      <dgm:t>
        <a:bodyPr/>
        <a:lstStyle/>
        <a:p>
          <a:endParaRPr lang="en-US"/>
        </a:p>
      </dgm:t>
    </dgm:pt>
    <dgm:pt modelId="{EBDE75E2-BAA0-42A7-8E30-10BD40AD23EF}">
      <dgm:prSet phldrT="[Text]"/>
      <dgm:spPr>
        <a:solidFill>
          <a:srgbClr val="F379E4">
            <a:alpha val="90000"/>
          </a:srgbClr>
        </a:solidFill>
      </dgm:spPr>
      <dgm:t>
        <a:bodyPr/>
        <a:lstStyle/>
        <a:p>
          <a:pPr algn="r"/>
          <a:r>
            <a:rPr lang="fa-IR" dirty="0" smtClean="0">
              <a:cs typeface="B Tabassom" panose="00000400000000000000" pitchFamily="2" charset="-78"/>
            </a:rPr>
            <a:t> سیستان وبلوچستان خراسان جنوبی آذربایجان شرقی مرکزی زنجان ایلام همدان کهکیلویه و بویراحمد کرمانشاه لرستان چهارمحال و بختیاری یزد  گلستان آذربایجان غربی اردبیل کردستان خراسان شمالی بوشهر  </a:t>
          </a:r>
          <a:endParaRPr lang="en-US" dirty="0">
            <a:cs typeface="B Tabassom" panose="00000400000000000000" pitchFamily="2" charset="-78"/>
          </a:endParaRPr>
        </a:p>
      </dgm:t>
    </dgm:pt>
    <dgm:pt modelId="{7447AA1A-F33E-445B-859F-24E4C152739F}" type="parTrans" cxnId="{A2E71900-EDED-4DE6-A832-FE90AFBDC724}">
      <dgm:prSet/>
      <dgm:spPr/>
      <dgm:t>
        <a:bodyPr/>
        <a:lstStyle/>
        <a:p>
          <a:endParaRPr lang="en-US"/>
        </a:p>
      </dgm:t>
    </dgm:pt>
    <dgm:pt modelId="{B2435FD3-C215-4E43-BE5C-3E64558606D8}" type="sibTrans" cxnId="{A2E71900-EDED-4DE6-A832-FE90AFBDC724}">
      <dgm:prSet/>
      <dgm:spPr/>
      <dgm:t>
        <a:bodyPr/>
        <a:lstStyle/>
        <a:p>
          <a:endParaRPr lang="en-US"/>
        </a:p>
      </dgm:t>
    </dgm:pt>
    <dgm:pt modelId="{11F49F6C-7C9B-48E2-ABCB-98C265785365}" type="pres">
      <dgm:prSet presAssocID="{B5307138-5293-4391-B826-F1E4B5571D7C}" presName="linearFlow" presStyleCnt="0">
        <dgm:presLayoutVars>
          <dgm:dir/>
          <dgm:animLvl val="lvl"/>
          <dgm:resizeHandles val="exact"/>
        </dgm:presLayoutVars>
      </dgm:prSet>
      <dgm:spPr/>
      <dgm:t>
        <a:bodyPr/>
        <a:lstStyle/>
        <a:p>
          <a:endParaRPr lang="en-US"/>
        </a:p>
      </dgm:t>
    </dgm:pt>
    <dgm:pt modelId="{0F668E38-5A75-4C29-8144-324FAA6AA2EF}" type="pres">
      <dgm:prSet presAssocID="{9A157B5F-9135-4C79-B8CA-EC68C3E7029F}" presName="composite" presStyleCnt="0"/>
      <dgm:spPr/>
    </dgm:pt>
    <dgm:pt modelId="{BEB14480-0A78-4BF9-B5E6-84BCB32925FD}" type="pres">
      <dgm:prSet presAssocID="{9A157B5F-9135-4C79-B8CA-EC68C3E7029F}" presName="parentText" presStyleLbl="alignNode1" presStyleIdx="0" presStyleCnt="3" custLinFactX="400000" custLinFactNeighborX="452765" custLinFactNeighborY="686">
        <dgm:presLayoutVars>
          <dgm:chMax val="1"/>
          <dgm:bulletEnabled val="1"/>
        </dgm:presLayoutVars>
      </dgm:prSet>
      <dgm:spPr/>
      <dgm:t>
        <a:bodyPr/>
        <a:lstStyle/>
        <a:p>
          <a:endParaRPr lang="en-US"/>
        </a:p>
      </dgm:t>
    </dgm:pt>
    <dgm:pt modelId="{E8DF92F3-A3FA-47AB-B0A7-AB2BCAAE0842}" type="pres">
      <dgm:prSet presAssocID="{9A157B5F-9135-4C79-B8CA-EC68C3E7029F}" presName="descendantText" presStyleLbl="alignAcc1" presStyleIdx="0" presStyleCnt="3" custAng="0" custLinFactNeighborX="-11743">
        <dgm:presLayoutVars>
          <dgm:bulletEnabled val="1"/>
        </dgm:presLayoutVars>
      </dgm:prSet>
      <dgm:spPr/>
      <dgm:t>
        <a:bodyPr/>
        <a:lstStyle/>
        <a:p>
          <a:endParaRPr lang="en-US"/>
        </a:p>
      </dgm:t>
    </dgm:pt>
    <dgm:pt modelId="{46CA07AB-AC4C-4D47-956F-CCD4FB5456A4}" type="pres">
      <dgm:prSet presAssocID="{6D319E03-7733-41A5-80F5-AC5D8C0C4F0B}" presName="sp" presStyleCnt="0"/>
      <dgm:spPr/>
    </dgm:pt>
    <dgm:pt modelId="{7E04C14B-2518-4BF7-A9E0-0B6B74AECAE4}" type="pres">
      <dgm:prSet presAssocID="{B6FA4C69-9BC0-4536-891A-CE5CF57EBC35}" presName="composite" presStyleCnt="0"/>
      <dgm:spPr/>
    </dgm:pt>
    <dgm:pt modelId="{120E5788-6BA9-4C31-B210-921DFC18B5C9}" type="pres">
      <dgm:prSet presAssocID="{B6FA4C69-9BC0-4536-891A-CE5CF57EBC35}" presName="parentText" presStyleLbl="alignNode1" presStyleIdx="1" presStyleCnt="3" custLinFactX="400000" custLinFactNeighborX="451600" custLinFactNeighborY="-1632">
        <dgm:presLayoutVars>
          <dgm:chMax val="1"/>
          <dgm:bulletEnabled val="1"/>
        </dgm:presLayoutVars>
      </dgm:prSet>
      <dgm:spPr/>
      <dgm:t>
        <a:bodyPr/>
        <a:lstStyle/>
        <a:p>
          <a:endParaRPr lang="en-US"/>
        </a:p>
      </dgm:t>
    </dgm:pt>
    <dgm:pt modelId="{19751DFB-6DD4-4467-820C-8728602BA305}" type="pres">
      <dgm:prSet presAssocID="{B6FA4C69-9BC0-4536-891A-CE5CF57EBC35}" presName="descendantText" presStyleLbl="alignAcc1" presStyleIdx="1" presStyleCnt="3" custAng="0" custLinFactNeighborX="-11743" custLinFactNeighborY="-2510">
        <dgm:presLayoutVars>
          <dgm:bulletEnabled val="1"/>
        </dgm:presLayoutVars>
      </dgm:prSet>
      <dgm:spPr/>
      <dgm:t>
        <a:bodyPr/>
        <a:lstStyle/>
        <a:p>
          <a:endParaRPr lang="en-US"/>
        </a:p>
      </dgm:t>
    </dgm:pt>
    <dgm:pt modelId="{00AF23D5-CC21-472B-95E1-26139930DDF1}" type="pres">
      <dgm:prSet presAssocID="{37255CB9-38B0-4ED3-910D-2F53D1983F05}" presName="sp" presStyleCnt="0"/>
      <dgm:spPr/>
    </dgm:pt>
    <dgm:pt modelId="{BC659025-7B24-4AD0-8D99-9C76A244AC16}" type="pres">
      <dgm:prSet presAssocID="{FE938286-D04A-4AD3-ABBE-7BB333D6FAC0}" presName="composite" presStyleCnt="0"/>
      <dgm:spPr/>
    </dgm:pt>
    <dgm:pt modelId="{EE0DEF55-4CD3-4AC1-8DA1-6867A4D8FD98}" type="pres">
      <dgm:prSet presAssocID="{FE938286-D04A-4AD3-ABBE-7BB333D6FAC0}" presName="parentText" presStyleLbl="alignNode1" presStyleIdx="2" presStyleCnt="3" custLinFactX="400000" custLinFactNeighborX="451600">
        <dgm:presLayoutVars>
          <dgm:chMax val="1"/>
          <dgm:bulletEnabled val="1"/>
        </dgm:presLayoutVars>
      </dgm:prSet>
      <dgm:spPr/>
      <dgm:t>
        <a:bodyPr/>
        <a:lstStyle/>
        <a:p>
          <a:endParaRPr lang="en-US"/>
        </a:p>
      </dgm:t>
    </dgm:pt>
    <dgm:pt modelId="{821B2416-428A-4779-A7FC-527F3F715C92}" type="pres">
      <dgm:prSet presAssocID="{FE938286-D04A-4AD3-ABBE-7BB333D6FAC0}" presName="descendantText" presStyleLbl="alignAcc1" presStyleIdx="2" presStyleCnt="3" custAng="0" custLinFactNeighborX="-13001" custLinFactNeighborY="2510">
        <dgm:presLayoutVars>
          <dgm:bulletEnabled val="1"/>
        </dgm:presLayoutVars>
      </dgm:prSet>
      <dgm:spPr/>
      <dgm:t>
        <a:bodyPr/>
        <a:lstStyle/>
        <a:p>
          <a:endParaRPr lang="en-US"/>
        </a:p>
      </dgm:t>
    </dgm:pt>
  </dgm:ptLst>
  <dgm:cxnLst>
    <dgm:cxn modelId="{8817DA66-1A5E-45B1-AF10-61343203A59B}" type="presOf" srcId="{FE938286-D04A-4AD3-ABBE-7BB333D6FAC0}" destId="{EE0DEF55-4CD3-4AC1-8DA1-6867A4D8FD98}" srcOrd="0" destOrd="0" presId="urn:microsoft.com/office/officeart/2005/8/layout/chevron2"/>
    <dgm:cxn modelId="{A2E71900-EDED-4DE6-A832-FE90AFBDC724}" srcId="{FE938286-D04A-4AD3-ABBE-7BB333D6FAC0}" destId="{EBDE75E2-BAA0-42A7-8E30-10BD40AD23EF}" srcOrd="0" destOrd="0" parTransId="{7447AA1A-F33E-445B-859F-24E4C152739F}" sibTransId="{B2435FD3-C215-4E43-BE5C-3E64558606D8}"/>
    <dgm:cxn modelId="{14CE3D9F-B984-4E64-B909-D43144A9C183}" srcId="{B5307138-5293-4391-B826-F1E4B5571D7C}" destId="{B6FA4C69-9BC0-4536-891A-CE5CF57EBC35}" srcOrd="1" destOrd="0" parTransId="{98AE4E34-25B0-4D38-8CB6-B6F2F31F5F9E}" sibTransId="{37255CB9-38B0-4ED3-910D-2F53D1983F05}"/>
    <dgm:cxn modelId="{E2A575BF-0A2F-4F63-AC05-39976BB9DEA0}" srcId="{9A157B5F-9135-4C79-B8CA-EC68C3E7029F}" destId="{B14E51A7-F816-4077-9323-297B6B78F7BF}" srcOrd="0" destOrd="0" parTransId="{3EFD7A57-12D3-4455-9F32-61DECF439601}" sibTransId="{2A6681AB-2C39-4DD5-A0E2-EAF4A7F318A2}"/>
    <dgm:cxn modelId="{A043246F-F530-4383-B541-787C743D1982}" type="presOf" srcId="{EBDE75E2-BAA0-42A7-8E30-10BD40AD23EF}" destId="{821B2416-428A-4779-A7FC-527F3F715C92}" srcOrd="0" destOrd="0" presId="urn:microsoft.com/office/officeart/2005/8/layout/chevron2"/>
    <dgm:cxn modelId="{D9836638-02DC-481F-A0F4-3ABAFE9AEEE2}" type="presOf" srcId="{9A157B5F-9135-4C79-B8CA-EC68C3E7029F}" destId="{BEB14480-0A78-4BF9-B5E6-84BCB32925FD}" srcOrd="0" destOrd="0" presId="urn:microsoft.com/office/officeart/2005/8/layout/chevron2"/>
    <dgm:cxn modelId="{D0E29151-90C5-4894-A69E-B477C0755F1B}" srcId="{B6FA4C69-9BC0-4536-891A-CE5CF57EBC35}" destId="{9121ADA1-0788-48BA-9EED-350E72062D6E}" srcOrd="0" destOrd="0" parTransId="{94CBF4FC-A494-4C7B-A476-BA667BAAB701}" sibTransId="{CDC8BFDE-C343-4478-827D-7BCE9FBEE1A7}"/>
    <dgm:cxn modelId="{D9C57C94-59AA-456A-9542-B183B131781B}" type="presOf" srcId="{B6FA4C69-9BC0-4536-891A-CE5CF57EBC35}" destId="{120E5788-6BA9-4C31-B210-921DFC18B5C9}" srcOrd="0" destOrd="0" presId="urn:microsoft.com/office/officeart/2005/8/layout/chevron2"/>
    <dgm:cxn modelId="{0425D729-773A-4F3A-BA0B-377C333F1389}" type="presOf" srcId="{9121ADA1-0788-48BA-9EED-350E72062D6E}" destId="{19751DFB-6DD4-4467-820C-8728602BA305}" srcOrd="0" destOrd="0" presId="urn:microsoft.com/office/officeart/2005/8/layout/chevron2"/>
    <dgm:cxn modelId="{A7F312AE-2459-4509-90A1-BB34973EB826}" srcId="{B5307138-5293-4391-B826-F1E4B5571D7C}" destId="{9A157B5F-9135-4C79-B8CA-EC68C3E7029F}" srcOrd="0" destOrd="0" parTransId="{A58F593A-AC68-42A5-88E1-D7C670D779A1}" sibTransId="{6D319E03-7733-41A5-80F5-AC5D8C0C4F0B}"/>
    <dgm:cxn modelId="{3D33808F-72C2-4030-A37A-AAE5AD2AEA2B}" type="presOf" srcId="{B5307138-5293-4391-B826-F1E4B5571D7C}" destId="{11F49F6C-7C9B-48E2-ABCB-98C265785365}" srcOrd="0" destOrd="0" presId="urn:microsoft.com/office/officeart/2005/8/layout/chevron2"/>
    <dgm:cxn modelId="{66C9B9F9-78C3-457B-95AC-7E9F5262861A}" type="presOf" srcId="{B14E51A7-F816-4077-9323-297B6B78F7BF}" destId="{E8DF92F3-A3FA-47AB-B0A7-AB2BCAAE0842}" srcOrd="0" destOrd="0" presId="urn:microsoft.com/office/officeart/2005/8/layout/chevron2"/>
    <dgm:cxn modelId="{A2D3543A-0AAB-471C-9E13-D059C72A734A}" srcId="{B5307138-5293-4391-B826-F1E4B5571D7C}" destId="{FE938286-D04A-4AD3-ABBE-7BB333D6FAC0}" srcOrd="2" destOrd="0" parTransId="{8EDC672B-187F-4434-B233-26C036D4DAB1}" sibTransId="{546B1E10-8192-4D35-B209-DC44E829F93B}"/>
    <dgm:cxn modelId="{3FD028DF-CE12-4941-B7CF-DE75C5F734C8}" type="presParOf" srcId="{11F49F6C-7C9B-48E2-ABCB-98C265785365}" destId="{0F668E38-5A75-4C29-8144-324FAA6AA2EF}" srcOrd="0" destOrd="0" presId="urn:microsoft.com/office/officeart/2005/8/layout/chevron2"/>
    <dgm:cxn modelId="{E3A49D48-2CB8-4DE7-9A2A-50BFFA1229E5}" type="presParOf" srcId="{0F668E38-5A75-4C29-8144-324FAA6AA2EF}" destId="{BEB14480-0A78-4BF9-B5E6-84BCB32925FD}" srcOrd="0" destOrd="0" presId="urn:microsoft.com/office/officeart/2005/8/layout/chevron2"/>
    <dgm:cxn modelId="{5E60F675-856A-40C9-8E6B-B61958626F2E}" type="presParOf" srcId="{0F668E38-5A75-4C29-8144-324FAA6AA2EF}" destId="{E8DF92F3-A3FA-47AB-B0A7-AB2BCAAE0842}" srcOrd="1" destOrd="0" presId="urn:microsoft.com/office/officeart/2005/8/layout/chevron2"/>
    <dgm:cxn modelId="{B236E393-AF94-47C7-8C14-5A46B41DC4DA}" type="presParOf" srcId="{11F49F6C-7C9B-48E2-ABCB-98C265785365}" destId="{46CA07AB-AC4C-4D47-956F-CCD4FB5456A4}" srcOrd="1" destOrd="0" presId="urn:microsoft.com/office/officeart/2005/8/layout/chevron2"/>
    <dgm:cxn modelId="{203F374B-EF13-4858-B041-67B9638A2489}" type="presParOf" srcId="{11F49F6C-7C9B-48E2-ABCB-98C265785365}" destId="{7E04C14B-2518-4BF7-A9E0-0B6B74AECAE4}" srcOrd="2" destOrd="0" presId="urn:microsoft.com/office/officeart/2005/8/layout/chevron2"/>
    <dgm:cxn modelId="{EA51160F-26D1-49F5-8A33-FFAC6AEBAD5B}" type="presParOf" srcId="{7E04C14B-2518-4BF7-A9E0-0B6B74AECAE4}" destId="{120E5788-6BA9-4C31-B210-921DFC18B5C9}" srcOrd="0" destOrd="0" presId="urn:microsoft.com/office/officeart/2005/8/layout/chevron2"/>
    <dgm:cxn modelId="{52DE856E-1752-4F12-A71E-5B3B2B8311F2}" type="presParOf" srcId="{7E04C14B-2518-4BF7-A9E0-0B6B74AECAE4}" destId="{19751DFB-6DD4-4467-820C-8728602BA305}" srcOrd="1" destOrd="0" presId="urn:microsoft.com/office/officeart/2005/8/layout/chevron2"/>
    <dgm:cxn modelId="{6044D326-3780-4959-9E82-932E50E31C41}" type="presParOf" srcId="{11F49F6C-7C9B-48E2-ABCB-98C265785365}" destId="{00AF23D5-CC21-472B-95E1-26139930DDF1}" srcOrd="3" destOrd="0" presId="urn:microsoft.com/office/officeart/2005/8/layout/chevron2"/>
    <dgm:cxn modelId="{316C6FD0-4060-4C81-8C65-CF727E6738CB}" type="presParOf" srcId="{11F49F6C-7C9B-48E2-ABCB-98C265785365}" destId="{BC659025-7B24-4AD0-8D99-9C76A244AC16}" srcOrd="4" destOrd="0" presId="urn:microsoft.com/office/officeart/2005/8/layout/chevron2"/>
    <dgm:cxn modelId="{F8576DB1-A8B7-40AC-8B0C-E075B0681071}" type="presParOf" srcId="{BC659025-7B24-4AD0-8D99-9C76A244AC16}" destId="{EE0DEF55-4CD3-4AC1-8DA1-6867A4D8FD98}" srcOrd="0" destOrd="0" presId="urn:microsoft.com/office/officeart/2005/8/layout/chevron2"/>
    <dgm:cxn modelId="{1CB37945-CA9F-4459-B37C-8278CB3C9153}" type="presParOf" srcId="{BC659025-7B24-4AD0-8D99-9C76A244AC16}" destId="{821B2416-428A-4779-A7FC-527F3F715C9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307138-5293-4391-B826-F1E4B5571D7C}" type="doc">
      <dgm:prSet loTypeId="urn:microsoft.com/office/officeart/2005/8/layout/chevron2" loCatId="list" qsTypeId="urn:microsoft.com/office/officeart/2005/8/quickstyle/simple5" qsCatId="simple" csTypeId="urn:microsoft.com/office/officeart/2005/8/colors/accent1_2" csCatId="accent1" phldr="1"/>
      <dgm:spPr/>
      <dgm:t>
        <a:bodyPr/>
        <a:lstStyle/>
        <a:p>
          <a:endParaRPr lang="en-US"/>
        </a:p>
      </dgm:t>
    </dgm:pt>
    <dgm:pt modelId="{9A157B5F-9135-4C79-B8CA-EC68C3E7029F}">
      <dgm:prSet phldrT="[Text]"/>
      <dgm:spPr>
        <a:solidFill>
          <a:srgbClr val="9157A3"/>
        </a:solidFill>
      </dgm:spPr>
      <dgm:t>
        <a:bodyPr/>
        <a:lstStyle/>
        <a:p>
          <a:r>
            <a:rPr lang="fa-IR" dirty="0" smtClean="0"/>
            <a:t>سطح اول</a:t>
          </a:r>
          <a:endParaRPr lang="en-US" dirty="0"/>
        </a:p>
      </dgm:t>
    </dgm:pt>
    <dgm:pt modelId="{A58F593A-AC68-42A5-88E1-D7C670D779A1}" type="parTrans" cxnId="{A7F312AE-2459-4509-90A1-BB34973EB826}">
      <dgm:prSet/>
      <dgm:spPr/>
      <dgm:t>
        <a:bodyPr/>
        <a:lstStyle/>
        <a:p>
          <a:endParaRPr lang="en-US"/>
        </a:p>
      </dgm:t>
    </dgm:pt>
    <dgm:pt modelId="{6D319E03-7733-41A5-80F5-AC5D8C0C4F0B}" type="sibTrans" cxnId="{A7F312AE-2459-4509-90A1-BB34973EB826}">
      <dgm:prSet/>
      <dgm:spPr/>
      <dgm:t>
        <a:bodyPr/>
        <a:lstStyle/>
        <a:p>
          <a:endParaRPr lang="en-US"/>
        </a:p>
      </dgm:t>
    </dgm:pt>
    <dgm:pt modelId="{B14E51A7-F816-4077-9323-297B6B78F7BF}">
      <dgm:prSet phldrT="[Text]" custT="1"/>
      <dgm:spPr>
        <a:solidFill>
          <a:srgbClr val="F379E4">
            <a:alpha val="90000"/>
          </a:srgbClr>
        </a:solidFill>
      </dgm:spPr>
      <dgm:t>
        <a:bodyPr/>
        <a:lstStyle/>
        <a:p>
          <a:pPr marL="285750" indent="0" algn="r" defTabSz="1289050">
            <a:lnSpc>
              <a:spcPct val="90000"/>
            </a:lnSpc>
            <a:spcBef>
              <a:spcPct val="0"/>
            </a:spcBef>
            <a:spcAft>
              <a:spcPct val="15000"/>
            </a:spcAft>
            <a:buNone/>
          </a:pPr>
          <a:r>
            <a:rPr lang="fa-IR" sz="2400" dirty="0" smtClean="0">
              <a:cs typeface="B Tabassom" panose="00000400000000000000" pitchFamily="2" charset="-78"/>
            </a:rPr>
            <a:t>سمنان</a:t>
          </a:r>
          <a:endParaRPr lang="en-US" sz="2400" dirty="0">
            <a:cs typeface="B Tabassom" panose="00000400000000000000" pitchFamily="2" charset="-78"/>
          </a:endParaRPr>
        </a:p>
      </dgm:t>
    </dgm:pt>
    <dgm:pt modelId="{3EFD7A57-12D3-4455-9F32-61DECF439601}" type="parTrans" cxnId="{E2A575BF-0A2F-4F63-AC05-39976BB9DEA0}">
      <dgm:prSet/>
      <dgm:spPr/>
      <dgm:t>
        <a:bodyPr/>
        <a:lstStyle/>
        <a:p>
          <a:endParaRPr lang="en-US"/>
        </a:p>
      </dgm:t>
    </dgm:pt>
    <dgm:pt modelId="{2A6681AB-2C39-4DD5-A0E2-EAF4A7F318A2}" type="sibTrans" cxnId="{E2A575BF-0A2F-4F63-AC05-39976BB9DEA0}">
      <dgm:prSet/>
      <dgm:spPr/>
      <dgm:t>
        <a:bodyPr/>
        <a:lstStyle/>
        <a:p>
          <a:endParaRPr lang="en-US"/>
        </a:p>
      </dgm:t>
    </dgm:pt>
    <dgm:pt modelId="{B6FA4C69-9BC0-4536-891A-CE5CF57EBC35}">
      <dgm:prSet phldrT="[Text]"/>
      <dgm:spPr>
        <a:solidFill>
          <a:srgbClr val="9157A3"/>
        </a:solidFill>
      </dgm:spPr>
      <dgm:t>
        <a:bodyPr/>
        <a:lstStyle/>
        <a:p>
          <a:r>
            <a:rPr lang="fa-IR" dirty="0" smtClean="0"/>
            <a:t>سطح دوم</a:t>
          </a:r>
          <a:endParaRPr lang="en-US" dirty="0"/>
        </a:p>
      </dgm:t>
    </dgm:pt>
    <dgm:pt modelId="{98AE4E34-25B0-4D38-8CB6-B6F2F31F5F9E}" type="parTrans" cxnId="{14CE3D9F-B984-4E64-B909-D43144A9C183}">
      <dgm:prSet/>
      <dgm:spPr/>
      <dgm:t>
        <a:bodyPr/>
        <a:lstStyle/>
        <a:p>
          <a:endParaRPr lang="en-US"/>
        </a:p>
      </dgm:t>
    </dgm:pt>
    <dgm:pt modelId="{37255CB9-38B0-4ED3-910D-2F53D1983F05}" type="sibTrans" cxnId="{14CE3D9F-B984-4E64-B909-D43144A9C183}">
      <dgm:prSet/>
      <dgm:spPr/>
      <dgm:t>
        <a:bodyPr/>
        <a:lstStyle/>
        <a:p>
          <a:endParaRPr lang="en-US"/>
        </a:p>
      </dgm:t>
    </dgm:pt>
    <dgm:pt modelId="{9121ADA1-0788-48BA-9EED-350E72062D6E}">
      <dgm:prSet phldrT="[Text]"/>
      <dgm:spPr>
        <a:solidFill>
          <a:srgbClr val="F379E4">
            <a:alpha val="90000"/>
          </a:srgbClr>
        </a:solidFill>
      </dgm:spPr>
      <dgm:t>
        <a:bodyPr/>
        <a:lstStyle/>
        <a:p>
          <a:pPr algn="r"/>
          <a:r>
            <a:rPr lang="fa-IR" dirty="0" smtClean="0">
              <a:cs typeface="B Tabassom" panose="00000400000000000000" pitchFamily="2" charset="-78"/>
            </a:rPr>
            <a:t> یزد مازندران</a:t>
          </a:r>
          <a:endParaRPr lang="en-US" dirty="0">
            <a:cs typeface="B Tabassom" panose="00000400000000000000" pitchFamily="2" charset="-78"/>
          </a:endParaRPr>
        </a:p>
      </dgm:t>
    </dgm:pt>
    <dgm:pt modelId="{94CBF4FC-A494-4C7B-A476-BA667BAAB701}" type="parTrans" cxnId="{D0E29151-90C5-4894-A69E-B477C0755F1B}">
      <dgm:prSet/>
      <dgm:spPr/>
      <dgm:t>
        <a:bodyPr/>
        <a:lstStyle/>
        <a:p>
          <a:endParaRPr lang="en-US"/>
        </a:p>
      </dgm:t>
    </dgm:pt>
    <dgm:pt modelId="{CDC8BFDE-C343-4478-827D-7BCE9FBEE1A7}" type="sibTrans" cxnId="{D0E29151-90C5-4894-A69E-B477C0755F1B}">
      <dgm:prSet/>
      <dgm:spPr/>
      <dgm:t>
        <a:bodyPr/>
        <a:lstStyle/>
        <a:p>
          <a:endParaRPr lang="en-US"/>
        </a:p>
      </dgm:t>
    </dgm:pt>
    <dgm:pt modelId="{FE938286-D04A-4AD3-ABBE-7BB333D6FAC0}">
      <dgm:prSet phldrT="[Text]"/>
      <dgm:spPr>
        <a:solidFill>
          <a:srgbClr val="9157A3"/>
        </a:solidFill>
      </dgm:spPr>
      <dgm:t>
        <a:bodyPr/>
        <a:lstStyle/>
        <a:p>
          <a:r>
            <a:rPr lang="fa-IR" dirty="0" smtClean="0"/>
            <a:t>سطح سوم</a:t>
          </a:r>
          <a:endParaRPr lang="en-US" dirty="0"/>
        </a:p>
      </dgm:t>
    </dgm:pt>
    <dgm:pt modelId="{8EDC672B-187F-4434-B233-26C036D4DAB1}" type="parTrans" cxnId="{A2D3543A-0AAB-471C-9E13-D059C72A734A}">
      <dgm:prSet/>
      <dgm:spPr/>
      <dgm:t>
        <a:bodyPr/>
        <a:lstStyle/>
        <a:p>
          <a:endParaRPr lang="en-US"/>
        </a:p>
      </dgm:t>
    </dgm:pt>
    <dgm:pt modelId="{546B1E10-8192-4D35-B209-DC44E829F93B}" type="sibTrans" cxnId="{A2D3543A-0AAB-471C-9E13-D059C72A734A}">
      <dgm:prSet/>
      <dgm:spPr/>
      <dgm:t>
        <a:bodyPr/>
        <a:lstStyle/>
        <a:p>
          <a:endParaRPr lang="en-US"/>
        </a:p>
      </dgm:t>
    </dgm:pt>
    <dgm:pt modelId="{EBDE75E2-BAA0-42A7-8E30-10BD40AD23EF}">
      <dgm:prSet phldrT="[Text]"/>
      <dgm:spPr>
        <a:solidFill>
          <a:srgbClr val="F379E4">
            <a:alpha val="90000"/>
          </a:srgbClr>
        </a:solidFill>
      </dgm:spPr>
      <dgm:t>
        <a:bodyPr/>
        <a:lstStyle/>
        <a:p>
          <a:pPr algn="r"/>
          <a:r>
            <a:rPr lang="fa-IR" dirty="0" smtClean="0">
              <a:cs typeface="B Tabassom" panose="00000400000000000000" pitchFamily="2" charset="-78"/>
            </a:rPr>
            <a:t> سیستان وبلوچستان خراسان جنوبی آذربایجان شرقی مرکزی زنجان ایلام همدان کهکیلویه و بویراحمد کرمانشاه لرستان چهارمحال و بختیاری گلستان آذربایجان غربی اردبیل کردستان خراسان شمالی بوشهر قزوین قم اصفهان خراسان رضوی گیلان فارس کرمان خوزستان سمنان هرمزگان  </a:t>
          </a:r>
          <a:endParaRPr lang="en-US" dirty="0">
            <a:cs typeface="B Tabassom" panose="00000400000000000000" pitchFamily="2" charset="-78"/>
          </a:endParaRPr>
        </a:p>
      </dgm:t>
    </dgm:pt>
    <dgm:pt modelId="{7447AA1A-F33E-445B-859F-24E4C152739F}" type="parTrans" cxnId="{A2E71900-EDED-4DE6-A832-FE90AFBDC724}">
      <dgm:prSet/>
      <dgm:spPr/>
      <dgm:t>
        <a:bodyPr/>
        <a:lstStyle/>
        <a:p>
          <a:endParaRPr lang="en-US"/>
        </a:p>
      </dgm:t>
    </dgm:pt>
    <dgm:pt modelId="{B2435FD3-C215-4E43-BE5C-3E64558606D8}" type="sibTrans" cxnId="{A2E71900-EDED-4DE6-A832-FE90AFBDC724}">
      <dgm:prSet/>
      <dgm:spPr/>
      <dgm:t>
        <a:bodyPr/>
        <a:lstStyle/>
        <a:p>
          <a:endParaRPr lang="en-US"/>
        </a:p>
      </dgm:t>
    </dgm:pt>
    <dgm:pt modelId="{11F49F6C-7C9B-48E2-ABCB-98C265785365}" type="pres">
      <dgm:prSet presAssocID="{B5307138-5293-4391-B826-F1E4B5571D7C}" presName="linearFlow" presStyleCnt="0">
        <dgm:presLayoutVars>
          <dgm:dir/>
          <dgm:animLvl val="lvl"/>
          <dgm:resizeHandles val="exact"/>
        </dgm:presLayoutVars>
      </dgm:prSet>
      <dgm:spPr/>
      <dgm:t>
        <a:bodyPr/>
        <a:lstStyle/>
        <a:p>
          <a:endParaRPr lang="en-US"/>
        </a:p>
      </dgm:t>
    </dgm:pt>
    <dgm:pt modelId="{0F668E38-5A75-4C29-8144-324FAA6AA2EF}" type="pres">
      <dgm:prSet presAssocID="{9A157B5F-9135-4C79-B8CA-EC68C3E7029F}" presName="composite" presStyleCnt="0"/>
      <dgm:spPr/>
    </dgm:pt>
    <dgm:pt modelId="{BEB14480-0A78-4BF9-B5E6-84BCB32925FD}" type="pres">
      <dgm:prSet presAssocID="{9A157B5F-9135-4C79-B8CA-EC68C3E7029F}" presName="parentText" presStyleLbl="alignNode1" presStyleIdx="0" presStyleCnt="3" custLinFactX="400000" custLinFactNeighborX="452765" custLinFactNeighborY="686">
        <dgm:presLayoutVars>
          <dgm:chMax val="1"/>
          <dgm:bulletEnabled val="1"/>
        </dgm:presLayoutVars>
      </dgm:prSet>
      <dgm:spPr/>
      <dgm:t>
        <a:bodyPr/>
        <a:lstStyle/>
        <a:p>
          <a:endParaRPr lang="en-US"/>
        </a:p>
      </dgm:t>
    </dgm:pt>
    <dgm:pt modelId="{E8DF92F3-A3FA-47AB-B0A7-AB2BCAAE0842}" type="pres">
      <dgm:prSet presAssocID="{9A157B5F-9135-4C79-B8CA-EC68C3E7029F}" presName="descendantText" presStyleLbl="alignAcc1" presStyleIdx="0" presStyleCnt="3" custAng="0" custLinFactNeighborX="-11743">
        <dgm:presLayoutVars>
          <dgm:bulletEnabled val="1"/>
        </dgm:presLayoutVars>
      </dgm:prSet>
      <dgm:spPr/>
      <dgm:t>
        <a:bodyPr/>
        <a:lstStyle/>
        <a:p>
          <a:endParaRPr lang="en-US"/>
        </a:p>
      </dgm:t>
    </dgm:pt>
    <dgm:pt modelId="{46CA07AB-AC4C-4D47-956F-CCD4FB5456A4}" type="pres">
      <dgm:prSet presAssocID="{6D319E03-7733-41A5-80F5-AC5D8C0C4F0B}" presName="sp" presStyleCnt="0"/>
      <dgm:spPr/>
    </dgm:pt>
    <dgm:pt modelId="{7E04C14B-2518-4BF7-A9E0-0B6B74AECAE4}" type="pres">
      <dgm:prSet presAssocID="{B6FA4C69-9BC0-4536-891A-CE5CF57EBC35}" presName="composite" presStyleCnt="0"/>
      <dgm:spPr/>
    </dgm:pt>
    <dgm:pt modelId="{120E5788-6BA9-4C31-B210-921DFC18B5C9}" type="pres">
      <dgm:prSet presAssocID="{B6FA4C69-9BC0-4536-891A-CE5CF57EBC35}" presName="parentText" presStyleLbl="alignNode1" presStyleIdx="1" presStyleCnt="3" custLinFactX="400000" custLinFactNeighborX="451600" custLinFactNeighborY="-1632">
        <dgm:presLayoutVars>
          <dgm:chMax val="1"/>
          <dgm:bulletEnabled val="1"/>
        </dgm:presLayoutVars>
      </dgm:prSet>
      <dgm:spPr/>
      <dgm:t>
        <a:bodyPr/>
        <a:lstStyle/>
        <a:p>
          <a:endParaRPr lang="en-US"/>
        </a:p>
      </dgm:t>
    </dgm:pt>
    <dgm:pt modelId="{19751DFB-6DD4-4467-820C-8728602BA305}" type="pres">
      <dgm:prSet presAssocID="{B6FA4C69-9BC0-4536-891A-CE5CF57EBC35}" presName="descendantText" presStyleLbl="alignAcc1" presStyleIdx="1" presStyleCnt="3" custAng="0" custLinFactNeighborX="-11743" custLinFactNeighborY="-2510">
        <dgm:presLayoutVars>
          <dgm:bulletEnabled val="1"/>
        </dgm:presLayoutVars>
      </dgm:prSet>
      <dgm:spPr/>
      <dgm:t>
        <a:bodyPr/>
        <a:lstStyle/>
        <a:p>
          <a:endParaRPr lang="en-US"/>
        </a:p>
      </dgm:t>
    </dgm:pt>
    <dgm:pt modelId="{00AF23D5-CC21-472B-95E1-26139930DDF1}" type="pres">
      <dgm:prSet presAssocID="{37255CB9-38B0-4ED3-910D-2F53D1983F05}" presName="sp" presStyleCnt="0"/>
      <dgm:spPr/>
    </dgm:pt>
    <dgm:pt modelId="{BC659025-7B24-4AD0-8D99-9C76A244AC16}" type="pres">
      <dgm:prSet presAssocID="{FE938286-D04A-4AD3-ABBE-7BB333D6FAC0}" presName="composite" presStyleCnt="0"/>
      <dgm:spPr/>
    </dgm:pt>
    <dgm:pt modelId="{EE0DEF55-4CD3-4AC1-8DA1-6867A4D8FD98}" type="pres">
      <dgm:prSet presAssocID="{FE938286-D04A-4AD3-ABBE-7BB333D6FAC0}" presName="parentText" presStyleLbl="alignNode1" presStyleIdx="2" presStyleCnt="3" custLinFactX="400000" custLinFactNeighborX="451600">
        <dgm:presLayoutVars>
          <dgm:chMax val="1"/>
          <dgm:bulletEnabled val="1"/>
        </dgm:presLayoutVars>
      </dgm:prSet>
      <dgm:spPr/>
      <dgm:t>
        <a:bodyPr/>
        <a:lstStyle/>
        <a:p>
          <a:endParaRPr lang="en-US"/>
        </a:p>
      </dgm:t>
    </dgm:pt>
    <dgm:pt modelId="{821B2416-428A-4779-A7FC-527F3F715C92}" type="pres">
      <dgm:prSet presAssocID="{FE938286-D04A-4AD3-ABBE-7BB333D6FAC0}" presName="descendantText" presStyleLbl="alignAcc1" presStyleIdx="2" presStyleCnt="3" custAng="0" custLinFactNeighborX="-13001" custLinFactNeighborY="2510">
        <dgm:presLayoutVars>
          <dgm:bulletEnabled val="1"/>
        </dgm:presLayoutVars>
      </dgm:prSet>
      <dgm:spPr/>
      <dgm:t>
        <a:bodyPr/>
        <a:lstStyle/>
        <a:p>
          <a:endParaRPr lang="en-US"/>
        </a:p>
      </dgm:t>
    </dgm:pt>
  </dgm:ptLst>
  <dgm:cxnLst>
    <dgm:cxn modelId="{86961455-B6A1-4A7E-9630-0D88A41931A1}" type="presOf" srcId="{EBDE75E2-BAA0-42A7-8E30-10BD40AD23EF}" destId="{821B2416-428A-4779-A7FC-527F3F715C92}" srcOrd="0" destOrd="0" presId="urn:microsoft.com/office/officeart/2005/8/layout/chevron2"/>
    <dgm:cxn modelId="{451C6454-4756-455F-8D20-E5C74289D15D}" type="presOf" srcId="{9A157B5F-9135-4C79-B8CA-EC68C3E7029F}" destId="{BEB14480-0A78-4BF9-B5E6-84BCB32925FD}" srcOrd="0" destOrd="0" presId="urn:microsoft.com/office/officeart/2005/8/layout/chevron2"/>
    <dgm:cxn modelId="{A2E71900-EDED-4DE6-A832-FE90AFBDC724}" srcId="{FE938286-D04A-4AD3-ABBE-7BB333D6FAC0}" destId="{EBDE75E2-BAA0-42A7-8E30-10BD40AD23EF}" srcOrd="0" destOrd="0" parTransId="{7447AA1A-F33E-445B-859F-24E4C152739F}" sibTransId="{B2435FD3-C215-4E43-BE5C-3E64558606D8}"/>
    <dgm:cxn modelId="{BBB6AF37-9510-4888-B159-511DCBEB8A9E}" type="presOf" srcId="{9121ADA1-0788-48BA-9EED-350E72062D6E}" destId="{19751DFB-6DD4-4467-820C-8728602BA305}" srcOrd="0" destOrd="0" presId="urn:microsoft.com/office/officeart/2005/8/layout/chevron2"/>
    <dgm:cxn modelId="{14CE3D9F-B984-4E64-B909-D43144A9C183}" srcId="{B5307138-5293-4391-B826-F1E4B5571D7C}" destId="{B6FA4C69-9BC0-4536-891A-CE5CF57EBC35}" srcOrd="1" destOrd="0" parTransId="{98AE4E34-25B0-4D38-8CB6-B6F2F31F5F9E}" sibTransId="{37255CB9-38B0-4ED3-910D-2F53D1983F05}"/>
    <dgm:cxn modelId="{E2A575BF-0A2F-4F63-AC05-39976BB9DEA0}" srcId="{9A157B5F-9135-4C79-B8CA-EC68C3E7029F}" destId="{B14E51A7-F816-4077-9323-297B6B78F7BF}" srcOrd="0" destOrd="0" parTransId="{3EFD7A57-12D3-4455-9F32-61DECF439601}" sibTransId="{2A6681AB-2C39-4DD5-A0E2-EAF4A7F318A2}"/>
    <dgm:cxn modelId="{65CAF5F7-7218-4B28-864A-5C7197F43EA1}" type="presOf" srcId="{B6FA4C69-9BC0-4536-891A-CE5CF57EBC35}" destId="{120E5788-6BA9-4C31-B210-921DFC18B5C9}" srcOrd="0" destOrd="0" presId="urn:microsoft.com/office/officeart/2005/8/layout/chevron2"/>
    <dgm:cxn modelId="{D0E29151-90C5-4894-A69E-B477C0755F1B}" srcId="{B6FA4C69-9BC0-4536-891A-CE5CF57EBC35}" destId="{9121ADA1-0788-48BA-9EED-350E72062D6E}" srcOrd="0" destOrd="0" parTransId="{94CBF4FC-A494-4C7B-A476-BA667BAAB701}" sibTransId="{CDC8BFDE-C343-4478-827D-7BCE9FBEE1A7}"/>
    <dgm:cxn modelId="{68FD5995-043B-401E-88BD-35B887709CB0}" type="presOf" srcId="{B5307138-5293-4391-B826-F1E4B5571D7C}" destId="{11F49F6C-7C9B-48E2-ABCB-98C265785365}" srcOrd="0" destOrd="0" presId="urn:microsoft.com/office/officeart/2005/8/layout/chevron2"/>
    <dgm:cxn modelId="{A7F312AE-2459-4509-90A1-BB34973EB826}" srcId="{B5307138-5293-4391-B826-F1E4B5571D7C}" destId="{9A157B5F-9135-4C79-B8CA-EC68C3E7029F}" srcOrd="0" destOrd="0" parTransId="{A58F593A-AC68-42A5-88E1-D7C670D779A1}" sibTransId="{6D319E03-7733-41A5-80F5-AC5D8C0C4F0B}"/>
    <dgm:cxn modelId="{4A49302E-472A-4CF4-ABAB-BF9D2248993C}" type="presOf" srcId="{FE938286-D04A-4AD3-ABBE-7BB333D6FAC0}" destId="{EE0DEF55-4CD3-4AC1-8DA1-6867A4D8FD98}" srcOrd="0" destOrd="0" presId="urn:microsoft.com/office/officeart/2005/8/layout/chevron2"/>
    <dgm:cxn modelId="{0FB963DB-7D3B-468D-B2CB-C29995318B9C}" type="presOf" srcId="{B14E51A7-F816-4077-9323-297B6B78F7BF}" destId="{E8DF92F3-A3FA-47AB-B0A7-AB2BCAAE0842}" srcOrd="0" destOrd="0" presId="urn:microsoft.com/office/officeart/2005/8/layout/chevron2"/>
    <dgm:cxn modelId="{A2D3543A-0AAB-471C-9E13-D059C72A734A}" srcId="{B5307138-5293-4391-B826-F1E4B5571D7C}" destId="{FE938286-D04A-4AD3-ABBE-7BB333D6FAC0}" srcOrd="2" destOrd="0" parTransId="{8EDC672B-187F-4434-B233-26C036D4DAB1}" sibTransId="{546B1E10-8192-4D35-B209-DC44E829F93B}"/>
    <dgm:cxn modelId="{CD3AE101-40D8-4E27-A82B-461DE223E8E1}" type="presParOf" srcId="{11F49F6C-7C9B-48E2-ABCB-98C265785365}" destId="{0F668E38-5A75-4C29-8144-324FAA6AA2EF}" srcOrd="0" destOrd="0" presId="urn:microsoft.com/office/officeart/2005/8/layout/chevron2"/>
    <dgm:cxn modelId="{D5DC8B86-A8BB-464A-810A-20E467623E8B}" type="presParOf" srcId="{0F668E38-5A75-4C29-8144-324FAA6AA2EF}" destId="{BEB14480-0A78-4BF9-B5E6-84BCB32925FD}" srcOrd="0" destOrd="0" presId="urn:microsoft.com/office/officeart/2005/8/layout/chevron2"/>
    <dgm:cxn modelId="{7FD52B71-FFFE-4C44-92BA-5D951270F811}" type="presParOf" srcId="{0F668E38-5A75-4C29-8144-324FAA6AA2EF}" destId="{E8DF92F3-A3FA-47AB-B0A7-AB2BCAAE0842}" srcOrd="1" destOrd="0" presId="urn:microsoft.com/office/officeart/2005/8/layout/chevron2"/>
    <dgm:cxn modelId="{55871D82-0366-407A-891F-7F141D56FCD0}" type="presParOf" srcId="{11F49F6C-7C9B-48E2-ABCB-98C265785365}" destId="{46CA07AB-AC4C-4D47-956F-CCD4FB5456A4}" srcOrd="1" destOrd="0" presId="urn:microsoft.com/office/officeart/2005/8/layout/chevron2"/>
    <dgm:cxn modelId="{82F408A6-D319-49C5-ABDF-C2F94C95B4CD}" type="presParOf" srcId="{11F49F6C-7C9B-48E2-ABCB-98C265785365}" destId="{7E04C14B-2518-4BF7-A9E0-0B6B74AECAE4}" srcOrd="2" destOrd="0" presId="urn:microsoft.com/office/officeart/2005/8/layout/chevron2"/>
    <dgm:cxn modelId="{BC285606-F441-4A9A-9566-D325EACD32C4}" type="presParOf" srcId="{7E04C14B-2518-4BF7-A9E0-0B6B74AECAE4}" destId="{120E5788-6BA9-4C31-B210-921DFC18B5C9}" srcOrd="0" destOrd="0" presId="urn:microsoft.com/office/officeart/2005/8/layout/chevron2"/>
    <dgm:cxn modelId="{0AC97E21-469C-4AB4-B699-04F54979D984}" type="presParOf" srcId="{7E04C14B-2518-4BF7-A9E0-0B6B74AECAE4}" destId="{19751DFB-6DD4-4467-820C-8728602BA305}" srcOrd="1" destOrd="0" presId="urn:microsoft.com/office/officeart/2005/8/layout/chevron2"/>
    <dgm:cxn modelId="{6B12E63D-A1F0-4699-93BF-46A2DF157070}" type="presParOf" srcId="{11F49F6C-7C9B-48E2-ABCB-98C265785365}" destId="{00AF23D5-CC21-472B-95E1-26139930DDF1}" srcOrd="3" destOrd="0" presId="urn:microsoft.com/office/officeart/2005/8/layout/chevron2"/>
    <dgm:cxn modelId="{A25FDAFC-C4A7-467A-B581-208EF9A41774}" type="presParOf" srcId="{11F49F6C-7C9B-48E2-ABCB-98C265785365}" destId="{BC659025-7B24-4AD0-8D99-9C76A244AC16}" srcOrd="4" destOrd="0" presId="urn:microsoft.com/office/officeart/2005/8/layout/chevron2"/>
    <dgm:cxn modelId="{12CF6C0E-F6BC-43D9-B4F8-12B3BBC36603}" type="presParOf" srcId="{BC659025-7B24-4AD0-8D99-9C76A244AC16}" destId="{EE0DEF55-4CD3-4AC1-8DA1-6867A4D8FD98}" srcOrd="0" destOrd="0" presId="urn:microsoft.com/office/officeart/2005/8/layout/chevron2"/>
    <dgm:cxn modelId="{7860CC94-1832-4A1E-B6AE-EF50DB8F8810}" type="presParOf" srcId="{BC659025-7B24-4AD0-8D99-9C76A244AC16}" destId="{821B2416-428A-4779-A7FC-527F3F715C9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632B630-F914-4528-A6D2-064A2580DAC1}" type="doc">
      <dgm:prSet loTypeId="urn:microsoft.com/office/officeart/2005/8/layout/cycle7" loCatId="cycle" qsTypeId="urn:microsoft.com/office/officeart/2005/8/quickstyle/simple5" qsCatId="simple" csTypeId="urn:microsoft.com/office/officeart/2005/8/colors/accent1_2" csCatId="accent1" phldr="1"/>
      <dgm:spPr/>
      <dgm:t>
        <a:bodyPr/>
        <a:lstStyle/>
        <a:p>
          <a:endParaRPr lang="en-US"/>
        </a:p>
      </dgm:t>
    </dgm:pt>
    <dgm:pt modelId="{C6FAC3A4-DD29-4078-BE84-5F67DBD9464A}">
      <dgm:prSet phldrT="[Text]"/>
      <dgm:spPr>
        <a:solidFill>
          <a:srgbClr val="B369B5"/>
        </a:solidFill>
      </dgm:spPr>
      <dgm:t>
        <a:bodyPr/>
        <a:lstStyle/>
        <a:p>
          <a:r>
            <a:rPr lang="fa-IR" dirty="0" smtClean="0">
              <a:cs typeface="B Tabassom" panose="00000400000000000000" pitchFamily="2" charset="-78"/>
            </a:rPr>
            <a:t>هاروی-اسمیت</a:t>
          </a:r>
          <a:endParaRPr lang="en-US" dirty="0">
            <a:cs typeface="B Tabassom" panose="00000400000000000000" pitchFamily="2" charset="-78"/>
          </a:endParaRPr>
        </a:p>
      </dgm:t>
    </dgm:pt>
    <dgm:pt modelId="{F0386F92-5D58-4833-9027-6E62093E775C}" type="parTrans" cxnId="{EE48A68C-F9A0-47C4-8B5C-BA3F854AD552}">
      <dgm:prSet/>
      <dgm:spPr/>
      <dgm:t>
        <a:bodyPr/>
        <a:lstStyle/>
        <a:p>
          <a:endParaRPr lang="en-US"/>
        </a:p>
      </dgm:t>
    </dgm:pt>
    <dgm:pt modelId="{498FE095-19F8-48E4-8FF2-2EE807B9D392}" type="sibTrans" cxnId="{EE48A68C-F9A0-47C4-8B5C-BA3F854AD552}">
      <dgm:prSet/>
      <dgm:spPr>
        <a:solidFill>
          <a:srgbClr val="F379E4"/>
        </a:solidFill>
      </dgm:spPr>
      <dgm:t>
        <a:bodyPr/>
        <a:lstStyle/>
        <a:p>
          <a:endParaRPr lang="en-US"/>
        </a:p>
      </dgm:t>
    </dgm:pt>
    <dgm:pt modelId="{0AA7B284-A81C-4A6A-A66C-D1F404046D76}">
      <dgm:prSet phldrT="[Text]"/>
      <dgm:spPr>
        <a:solidFill>
          <a:srgbClr val="B369B5"/>
        </a:solidFill>
      </dgm:spPr>
      <dgm:t>
        <a:bodyPr/>
        <a:lstStyle/>
        <a:p>
          <a:r>
            <a:rPr lang="fa-IR" dirty="0" smtClean="0">
              <a:cs typeface="B Tabassom" panose="00000400000000000000" pitchFamily="2" charset="-78"/>
            </a:rPr>
            <a:t>عدالت اجتماعی</a:t>
          </a:r>
          <a:endParaRPr lang="en-US" dirty="0">
            <a:cs typeface="B Tabassom" panose="00000400000000000000" pitchFamily="2" charset="-78"/>
          </a:endParaRPr>
        </a:p>
      </dgm:t>
    </dgm:pt>
    <dgm:pt modelId="{07967625-3304-4A3D-9D86-E272DD91D03C}" type="parTrans" cxnId="{76DC6549-958E-406B-A3AF-6923F85FA774}">
      <dgm:prSet/>
      <dgm:spPr/>
      <dgm:t>
        <a:bodyPr/>
        <a:lstStyle/>
        <a:p>
          <a:endParaRPr lang="en-US"/>
        </a:p>
      </dgm:t>
    </dgm:pt>
    <dgm:pt modelId="{8E6E44B1-EFD6-490F-9B3D-44A627DBF792}" type="sibTrans" cxnId="{76DC6549-958E-406B-A3AF-6923F85FA774}">
      <dgm:prSet/>
      <dgm:spPr/>
      <dgm:t>
        <a:bodyPr/>
        <a:lstStyle/>
        <a:p>
          <a:endParaRPr lang="en-US"/>
        </a:p>
      </dgm:t>
    </dgm:pt>
    <dgm:pt modelId="{E787F70D-713F-4B11-B9E3-9AB99F77DFBF}">
      <dgm:prSet phldrT="[Text]"/>
      <dgm:spPr>
        <a:solidFill>
          <a:srgbClr val="B369B5"/>
        </a:solidFill>
      </dgm:spPr>
      <dgm:t>
        <a:bodyPr/>
        <a:lstStyle/>
        <a:p>
          <a:r>
            <a:rPr lang="fa-IR" dirty="0" smtClean="0">
              <a:cs typeface="B Tabassom" panose="00000400000000000000" pitchFamily="2" charset="-78"/>
            </a:rPr>
            <a:t>رفاه اجتماعی</a:t>
          </a:r>
          <a:endParaRPr lang="en-US" dirty="0">
            <a:cs typeface="B Tabassom" panose="00000400000000000000" pitchFamily="2" charset="-78"/>
          </a:endParaRPr>
        </a:p>
      </dgm:t>
    </dgm:pt>
    <dgm:pt modelId="{F9401FBF-5B7B-4B80-9DB6-EDE8354A54A7}" type="parTrans" cxnId="{07A2F936-F326-4133-BC56-774D1E0F5C45}">
      <dgm:prSet/>
      <dgm:spPr/>
      <dgm:t>
        <a:bodyPr/>
        <a:lstStyle/>
        <a:p>
          <a:endParaRPr lang="en-US"/>
        </a:p>
      </dgm:t>
    </dgm:pt>
    <dgm:pt modelId="{CFBC452C-85C8-455A-A430-F70FFDFAD378}" type="sibTrans" cxnId="{07A2F936-F326-4133-BC56-774D1E0F5C45}">
      <dgm:prSet/>
      <dgm:spPr>
        <a:solidFill>
          <a:srgbClr val="F379E4"/>
        </a:solidFill>
      </dgm:spPr>
      <dgm:t>
        <a:bodyPr/>
        <a:lstStyle/>
        <a:p>
          <a:endParaRPr lang="en-US"/>
        </a:p>
      </dgm:t>
    </dgm:pt>
    <dgm:pt modelId="{DB325FD8-D50F-4E55-AEFF-EE1EFCD54E81}">
      <dgm:prSet/>
      <dgm:spPr>
        <a:solidFill>
          <a:srgbClr val="B369B5"/>
        </a:solidFill>
      </dgm:spPr>
      <dgm:t>
        <a:bodyPr/>
        <a:lstStyle/>
        <a:p>
          <a:r>
            <a:rPr lang="fa-IR" dirty="0" smtClean="0">
              <a:cs typeface="B Tabassom" panose="00000400000000000000" pitchFamily="2" charset="-78"/>
            </a:rPr>
            <a:t>عدالت منطقه ای</a:t>
          </a:r>
          <a:endParaRPr lang="en-US" dirty="0">
            <a:cs typeface="B Tabassom" panose="00000400000000000000" pitchFamily="2" charset="-78"/>
          </a:endParaRPr>
        </a:p>
      </dgm:t>
    </dgm:pt>
    <dgm:pt modelId="{B8FC734D-4CD5-4F14-B006-BD6058DCDF02}" type="parTrans" cxnId="{BCCD00E0-A8D2-4383-931C-89B4FC1F2D78}">
      <dgm:prSet/>
      <dgm:spPr/>
      <dgm:t>
        <a:bodyPr/>
        <a:lstStyle/>
        <a:p>
          <a:endParaRPr lang="en-US"/>
        </a:p>
      </dgm:t>
    </dgm:pt>
    <dgm:pt modelId="{40ED1FC2-5DB3-444D-9FA6-AE4CC6EFC071}" type="sibTrans" cxnId="{BCCD00E0-A8D2-4383-931C-89B4FC1F2D78}">
      <dgm:prSet/>
      <dgm:spPr>
        <a:solidFill>
          <a:srgbClr val="F379E4"/>
        </a:solidFill>
      </dgm:spPr>
      <dgm:t>
        <a:bodyPr/>
        <a:lstStyle/>
        <a:p>
          <a:endParaRPr lang="en-US"/>
        </a:p>
      </dgm:t>
    </dgm:pt>
    <dgm:pt modelId="{F926B094-3FCC-41DA-B93D-C1A679BFF16B}">
      <dgm:prSet/>
      <dgm:spPr>
        <a:solidFill>
          <a:srgbClr val="B369B5"/>
        </a:solidFill>
      </dgm:spPr>
      <dgm:t>
        <a:bodyPr/>
        <a:lstStyle/>
        <a:p>
          <a:r>
            <a:rPr lang="fa-IR" dirty="0" smtClean="0">
              <a:cs typeface="B Tabassom" panose="00000400000000000000" pitchFamily="2" charset="-78"/>
            </a:rPr>
            <a:t>جان راولز</a:t>
          </a:r>
          <a:endParaRPr lang="en-US" dirty="0">
            <a:cs typeface="B Tabassom" panose="00000400000000000000" pitchFamily="2" charset="-78"/>
          </a:endParaRPr>
        </a:p>
      </dgm:t>
    </dgm:pt>
    <dgm:pt modelId="{120EA665-0725-47E6-B063-3B0188457807}" type="parTrans" cxnId="{CB4A51A5-0698-4BB2-9969-45B707D6789E}">
      <dgm:prSet/>
      <dgm:spPr/>
      <dgm:t>
        <a:bodyPr/>
        <a:lstStyle/>
        <a:p>
          <a:endParaRPr lang="en-US"/>
        </a:p>
      </dgm:t>
    </dgm:pt>
    <dgm:pt modelId="{1B8CD480-BEE8-49CA-8812-AFAB18B8176F}" type="sibTrans" cxnId="{CB4A51A5-0698-4BB2-9969-45B707D6789E}">
      <dgm:prSet/>
      <dgm:spPr>
        <a:solidFill>
          <a:srgbClr val="F379E4"/>
        </a:solidFill>
      </dgm:spPr>
      <dgm:t>
        <a:bodyPr/>
        <a:lstStyle/>
        <a:p>
          <a:endParaRPr lang="en-US"/>
        </a:p>
      </dgm:t>
    </dgm:pt>
    <dgm:pt modelId="{081E5DA2-6791-488D-BD74-DB14EC51678E}" type="pres">
      <dgm:prSet presAssocID="{A632B630-F914-4528-A6D2-064A2580DAC1}" presName="Name0" presStyleCnt="0">
        <dgm:presLayoutVars>
          <dgm:dir/>
          <dgm:resizeHandles val="exact"/>
        </dgm:presLayoutVars>
      </dgm:prSet>
      <dgm:spPr/>
      <dgm:t>
        <a:bodyPr/>
        <a:lstStyle/>
        <a:p>
          <a:endParaRPr lang="en-US"/>
        </a:p>
      </dgm:t>
    </dgm:pt>
    <dgm:pt modelId="{8B5DB954-D084-4E8F-8DFE-A6905BC1052D}" type="pres">
      <dgm:prSet presAssocID="{C6FAC3A4-DD29-4078-BE84-5F67DBD9464A}" presName="node" presStyleLbl="node1" presStyleIdx="0" presStyleCnt="5" custRadScaleRad="82179" custRadScaleInc="189653">
        <dgm:presLayoutVars>
          <dgm:bulletEnabled val="1"/>
        </dgm:presLayoutVars>
      </dgm:prSet>
      <dgm:spPr/>
      <dgm:t>
        <a:bodyPr/>
        <a:lstStyle/>
        <a:p>
          <a:endParaRPr lang="en-US"/>
        </a:p>
      </dgm:t>
    </dgm:pt>
    <dgm:pt modelId="{13DA3A91-5706-4276-A22E-780FB47196A2}" type="pres">
      <dgm:prSet presAssocID="{498FE095-19F8-48E4-8FF2-2EE807B9D392}" presName="sibTrans" presStyleLbl="sibTrans2D1" presStyleIdx="0" presStyleCnt="5" custAng="86163" custLinFactX="82821" custLinFactY="300000" custLinFactNeighborX="100000" custLinFactNeighborY="327976"/>
      <dgm:spPr/>
      <dgm:t>
        <a:bodyPr/>
        <a:lstStyle/>
        <a:p>
          <a:endParaRPr lang="en-US"/>
        </a:p>
      </dgm:t>
    </dgm:pt>
    <dgm:pt modelId="{E8E2A4AE-9056-4762-993E-0FBDEBD2A2D6}" type="pres">
      <dgm:prSet presAssocID="{498FE095-19F8-48E4-8FF2-2EE807B9D392}" presName="connectorText" presStyleLbl="sibTrans2D1" presStyleIdx="0" presStyleCnt="5"/>
      <dgm:spPr/>
      <dgm:t>
        <a:bodyPr/>
        <a:lstStyle/>
        <a:p>
          <a:endParaRPr lang="en-US"/>
        </a:p>
      </dgm:t>
    </dgm:pt>
    <dgm:pt modelId="{1D7EA0C6-B889-4A63-8C2F-80D96373DF34}" type="pres">
      <dgm:prSet presAssocID="{F926B094-3FCC-41DA-B93D-C1A679BFF16B}" presName="node" presStyleLbl="node1" presStyleIdx="1" presStyleCnt="5" custRadScaleRad="86324" custRadScaleInc="-401720">
        <dgm:presLayoutVars>
          <dgm:bulletEnabled val="1"/>
        </dgm:presLayoutVars>
      </dgm:prSet>
      <dgm:spPr/>
      <dgm:t>
        <a:bodyPr/>
        <a:lstStyle/>
        <a:p>
          <a:endParaRPr lang="en-US"/>
        </a:p>
      </dgm:t>
    </dgm:pt>
    <dgm:pt modelId="{E62DED14-EA70-47E7-80F7-0DBEDAAB00D3}" type="pres">
      <dgm:prSet presAssocID="{1B8CD480-BEE8-49CA-8812-AFAB18B8176F}" presName="sibTrans" presStyleLbl="sibTrans2D1" presStyleIdx="1" presStyleCnt="5" custAng="2865152" custLinFactX="100000" custLinFactNeighborX="186586" custLinFactNeighborY="24633"/>
      <dgm:spPr/>
      <dgm:t>
        <a:bodyPr/>
        <a:lstStyle/>
        <a:p>
          <a:endParaRPr lang="en-US"/>
        </a:p>
      </dgm:t>
    </dgm:pt>
    <dgm:pt modelId="{62521BD1-6574-453F-9BB7-027B6159ADBA}" type="pres">
      <dgm:prSet presAssocID="{1B8CD480-BEE8-49CA-8812-AFAB18B8176F}" presName="connectorText" presStyleLbl="sibTrans2D1" presStyleIdx="1" presStyleCnt="5"/>
      <dgm:spPr/>
      <dgm:t>
        <a:bodyPr/>
        <a:lstStyle/>
        <a:p>
          <a:endParaRPr lang="en-US"/>
        </a:p>
      </dgm:t>
    </dgm:pt>
    <dgm:pt modelId="{AF3C46CD-B06D-4C4F-AD63-27A85C41461B}" type="pres">
      <dgm:prSet presAssocID="{0AA7B284-A81C-4A6A-A66C-D1F404046D76}" presName="node" presStyleLbl="node1" presStyleIdx="2" presStyleCnt="5" custRadScaleRad="46917" custRadScaleInc="127929">
        <dgm:presLayoutVars>
          <dgm:bulletEnabled val="1"/>
        </dgm:presLayoutVars>
      </dgm:prSet>
      <dgm:spPr/>
      <dgm:t>
        <a:bodyPr/>
        <a:lstStyle/>
        <a:p>
          <a:endParaRPr lang="en-US"/>
        </a:p>
      </dgm:t>
    </dgm:pt>
    <dgm:pt modelId="{44A328F9-8A7E-4EB5-B4F2-B7A85EF4FE33}" type="pres">
      <dgm:prSet presAssocID="{8E6E44B1-EFD6-490F-9B3D-44A627DBF792}" presName="sibTrans" presStyleLbl="sibTrans2D1" presStyleIdx="2" presStyleCnt="5" custLinFactX="74623" custLinFactNeighborX="100000" custLinFactNeighborY="0"/>
      <dgm:spPr/>
      <dgm:t>
        <a:bodyPr/>
        <a:lstStyle/>
        <a:p>
          <a:endParaRPr lang="en-US"/>
        </a:p>
      </dgm:t>
    </dgm:pt>
    <dgm:pt modelId="{74F9D819-9094-4249-9401-1CA3F85C32FA}" type="pres">
      <dgm:prSet presAssocID="{8E6E44B1-EFD6-490F-9B3D-44A627DBF792}" presName="connectorText" presStyleLbl="sibTrans2D1" presStyleIdx="2" presStyleCnt="5"/>
      <dgm:spPr/>
      <dgm:t>
        <a:bodyPr/>
        <a:lstStyle/>
        <a:p>
          <a:endParaRPr lang="en-US"/>
        </a:p>
      </dgm:t>
    </dgm:pt>
    <dgm:pt modelId="{1829676F-DFB4-4965-A717-F0EF7505F94A}" type="pres">
      <dgm:prSet presAssocID="{DB325FD8-D50F-4E55-AEFF-EE1EFCD54E81}" presName="node" presStyleLbl="node1" presStyleIdx="3" presStyleCnt="5" custRadScaleRad="165486" custRadScaleInc="-306973">
        <dgm:presLayoutVars>
          <dgm:bulletEnabled val="1"/>
        </dgm:presLayoutVars>
      </dgm:prSet>
      <dgm:spPr/>
      <dgm:t>
        <a:bodyPr/>
        <a:lstStyle/>
        <a:p>
          <a:endParaRPr lang="en-US"/>
        </a:p>
      </dgm:t>
    </dgm:pt>
    <dgm:pt modelId="{986DC555-FB44-4F05-B8C3-7FB033C79351}" type="pres">
      <dgm:prSet presAssocID="{40ED1FC2-5DB3-444D-9FA6-AE4CC6EFC071}" presName="sibTrans" presStyleLbl="sibTrans2D1" presStyleIdx="3" presStyleCnt="5" custLinFactX="-83691" custLinFactNeighborX="-100000" custLinFactNeighborY="12344"/>
      <dgm:spPr/>
      <dgm:t>
        <a:bodyPr/>
        <a:lstStyle/>
        <a:p>
          <a:endParaRPr lang="en-US"/>
        </a:p>
      </dgm:t>
    </dgm:pt>
    <dgm:pt modelId="{5A21DDBF-12E1-4772-A4CB-4488C0B00C84}" type="pres">
      <dgm:prSet presAssocID="{40ED1FC2-5DB3-444D-9FA6-AE4CC6EFC071}" presName="connectorText" presStyleLbl="sibTrans2D1" presStyleIdx="3" presStyleCnt="5"/>
      <dgm:spPr/>
      <dgm:t>
        <a:bodyPr/>
        <a:lstStyle/>
        <a:p>
          <a:endParaRPr lang="en-US"/>
        </a:p>
      </dgm:t>
    </dgm:pt>
    <dgm:pt modelId="{69848C49-7D2A-4992-8795-7D3CC1B0FBCF}" type="pres">
      <dgm:prSet presAssocID="{E787F70D-713F-4B11-B9E3-9AB99F77DFBF}" presName="node" presStyleLbl="node1" presStyleIdx="4" presStyleCnt="5" custRadScaleRad="167779" custRadScaleInc="-94270">
        <dgm:presLayoutVars>
          <dgm:bulletEnabled val="1"/>
        </dgm:presLayoutVars>
      </dgm:prSet>
      <dgm:spPr/>
      <dgm:t>
        <a:bodyPr/>
        <a:lstStyle/>
        <a:p>
          <a:endParaRPr lang="en-US"/>
        </a:p>
      </dgm:t>
    </dgm:pt>
    <dgm:pt modelId="{DEA4BBF8-D75F-4A1B-BBB8-4DAB377CE159}" type="pres">
      <dgm:prSet presAssocID="{CFBC452C-85C8-455A-A430-F70FFDFAD378}" presName="sibTrans" presStyleLbl="sibTrans2D1" presStyleIdx="4" presStyleCnt="5" custAng="17248688" custLinFactNeighborX="-83564" custLinFactNeighborY="77829"/>
      <dgm:spPr/>
      <dgm:t>
        <a:bodyPr/>
        <a:lstStyle/>
        <a:p>
          <a:endParaRPr lang="en-US"/>
        </a:p>
      </dgm:t>
    </dgm:pt>
    <dgm:pt modelId="{6E51166F-8E19-4125-AB6D-6859406BB83C}" type="pres">
      <dgm:prSet presAssocID="{CFBC452C-85C8-455A-A430-F70FFDFAD378}" presName="connectorText" presStyleLbl="sibTrans2D1" presStyleIdx="4" presStyleCnt="5"/>
      <dgm:spPr/>
      <dgm:t>
        <a:bodyPr/>
        <a:lstStyle/>
        <a:p>
          <a:endParaRPr lang="en-US"/>
        </a:p>
      </dgm:t>
    </dgm:pt>
  </dgm:ptLst>
  <dgm:cxnLst>
    <dgm:cxn modelId="{9C9AE28F-2BE2-4AE6-AC03-BAF50641A4B1}" type="presOf" srcId="{1B8CD480-BEE8-49CA-8812-AFAB18B8176F}" destId="{62521BD1-6574-453F-9BB7-027B6159ADBA}" srcOrd="1" destOrd="0" presId="urn:microsoft.com/office/officeart/2005/8/layout/cycle7"/>
    <dgm:cxn modelId="{52C820E4-FDDF-4CFA-954D-204789386707}" type="presOf" srcId="{498FE095-19F8-48E4-8FF2-2EE807B9D392}" destId="{13DA3A91-5706-4276-A22E-780FB47196A2}" srcOrd="0" destOrd="0" presId="urn:microsoft.com/office/officeart/2005/8/layout/cycle7"/>
    <dgm:cxn modelId="{CB4A51A5-0698-4BB2-9969-45B707D6789E}" srcId="{A632B630-F914-4528-A6D2-064A2580DAC1}" destId="{F926B094-3FCC-41DA-B93D-C1A679BFF16B}" srcOrd="1" destOrd="0" parTransId="{120EA665-0725-47E6-B063-3B0188457807}" sibTransId="{1B8CD480-BEE8-49CA-8812-AFAB18B8176F}"/>
    <dgm:cxn modelId="{133F3895-6601-4229-8E72-60A2A5E0B8E7}" type="presOf" srcId="{A632B630-F914-4528-A6D2-064A2580DAC1}" destId="{081E5DA2-6791-488D-BD74-DB14EC51678E}" srcOrd="0" destOrd="0" presId="urn:microsoft.com/office/officeart/2005/8/layout/cycle7"/>
    <dgm:cxn modelId="{89F85E2A-580E-44C0-B289-46E831E6E3C3}" type="presOf" srcId="{8E6E44B1-EFD6-490F-9B3D-44A627DBF792}" destId="{44A328F9-8A7E-4EB5-B4F2-B7A85EF4FE33}" srcOrd="0" destOrd="0" presId="urn:microsoft.com/office/officeart/2005/8/layout/cycle7"/>
    <dgm:cxn modelId="{BEA9442D-B11D-4F68-BAB8-FE5665E93E43}" type="presOf" srcId="{C6FAC3A4-DD29-4078-BE84-5F67DBD9464A}" destId="{8B5DB954-D084-4E8F-8DFE-A6905BC1052D}" srcOrd="0" destOrd="0" presId="urn:microsoft.com/office/officeart/2005/8/layout/cycle7"/>
    <dgm:cxn modelId="{BAE6839A-5315-4DE1-BA50-E44DED1010BB}" type="presOf" srcId="{8E6E44B1-EFD6-490F-9B3D-44A627DBF792}" destId="{74F9D819-9094-4249-9401-1CA3F85C32FA}" srcOrd="1" destOrd="0" presId="urn:microsoft.com/office/officeart/2005/8/layout/cycle7"/>
    <dgm:cxn modelId="{BCCD00E0-A8D2-4383-931C-89B4FC1F2D78}" srcId="{A632B630-F914-4528-A6D2-064A2580DAC1}" destId="{DB325FD8-D50F-4E55-AEFF-EE1EFCD54E81}" srcOrd="3" destOrd="0" parTransId="{B8FC734D-4CD5-4F14-B006-BD6058DCDF02}" sibTransId="{40ED1FC2-5DB3-444D-9FA6-AE4CC6EFC071}"/>
    <dgm:cxn modelId="{3F91E25A-5430-4A8F-BFCC-643971538F71}" type="presOf" srcId="{498FE095-19F8-48E4-8FF2-2EE807B9D392}" destId="{E8E2A4AE-9056-4762-993E-0FBDEBD2A2D6}" srcOrd="1" destOrd="0" presId="urn:microsoft.com/office/officeart/2005/8/layout/cycle7"/>
    <dgm:cxn modelId="{79A51315-511B-4CD2-B443-B725C599451B}" type="presOf" srcId="{CFBC452C-85C8-455A-A430-F70FFDFAD378}" destId="{6E51166F-8E19-4125-AB6D-6859406BB83C}" srcOrd="1" destOrd="0" presId="urn:microsoft.com/office/officeart/2005/8/layout/cycle7"/>
    <dgm:cxn modelId="{07A2F936-F326-4133-BC56-774D1E0F5C45}" srcId="{A632B630-F914-4528-A6D2-064A2580DAC1}" destId="{E787F70D-713F-4B11-B9E3-9AB99F77DFBF}" srcOrd="4" destOrd="0" parTransId="{F9401FBF-5B7B-4B80-9DB6-EDE8354A54A7}" sibTransId="{CFBC452C-85C8-455A-A430-F70FFDFAD378}"/>
    <dgm:cxn modelId="{239C6257-433B-45F3-AE3D-75322D25ABA3}" type="presOf" srcId="{40ED1FC2-5DB3-444D-9FA6-AE4CC6EFC071}" destId="{5A21DDBF-12E1-4772-A4CB-4488C0B00C84}" srcOrd="1" destOrd="0" presId="urn:microsoft.com/office/officeart/2005/8/layout/cycle7"/>
    <dgm:cxn modelId="{76DC6549-958E-406B-A3AF-6923F85FA774}" srcId="{A632B630-F914-4528-A6D2-064A2580DAC1}" destId="{0AA7B284-A81C-4A6A-A66C-D1F404046D76}" srcOrd="2" destOrd="0" parTransId="{07967625-3304-4A3D-9D86-E272DD91D03C}" sibTransId="{8E6E44B1-EFD6-490F-9B3D-44A627DBF792}"/>
    <dgm:cxn modelId="{CA84475D-EDB9-4FD7-930A-E91D3F74AB58}" type="presOf" srcId="{DB325FD8-D50F-4E55-AEFF-EE1EFCD54E81}" destId="{1829676F-DFB4-4965-A717-F0EF7505F94A}" srcOrd="0" destOrd="0" presId="urn:microsoft.com/office/officeart/2005/8/layout/cycle7"/>
    <dgm:cxn modelId="{2A617D0D-96A4-41BC-BD59-3CCCE9F5FA8E}" type="presOf" srcId="{1B8CD480-BEE8-49CA-8812-AFAB18B8176F}" destId="{E62DED14-EA70-47E7-80F7-0DBEDAAB00D3}" srcOrd="0" destOrd="0" presId="urn:microsoft.com/office/officeart/2005/8/layout/cycle7"/>
    <dgm:cxn modelId="{935E21D3-1777-4A1D-B5B6-E969500B83F6}" type="presOf" srcId="{40ED1FC2-5DB3-444D-9FA6-AE4CC6EFC071}" destId="{986DC555-FB44-4F05-B8C3-7FB033C79351}" srcOrd="0" destOrd="0" presId="urn:microsoft.com/office/officeart/2005/8/layout/cycle7"/>
    <dgm:cxn modelId="{D1E99A87-6698-4E3E-8006-DC3CF637A3B6}" type="presOf" srcId="{0AA7B284-A81C-4A6A-A66C-D1F404046D76}" destId="{AF3C46CD-B06D-4C4F-AD63-27A85C41461B}" srcOrd="0" destOrd="0" presId="urn:microsoft.com/office/officeart/2005/8/layout/cycle7"/>
    <dgm:cxn modelId="{F45E436F-5C7B-42AB-979B-556756FE15FF}" type="presOf" srcId="{E787F70D-713F-4B11-B9E3-9AB99F77DFBF}" destId="{69848C49-7D2A-4992-8795-7D3CC1B0FBCF}" srcOrd="0" destOrd="0" presId="urn:microsoft.com/office/officeart/2005/8/layout/cycle7"/>
    <dgm:cxn modelId="{D12DE330-3A1D-4BE4-AF54-F1264F9A07B2}" type="presOf" srcId="{CFBC452C-85C8-455A-A430-F70FFDFAD378}" destId="{DEA4BBF8-D75F-4A1B-BBB8-4DAB377CE159}" srcOrd="0" destOrd="0" presId="urn:microsoft.com/office/officeart/2005/8/layout/cycle7"/>
    <dgm:cxn modelId="{55B420C0-D96B-4B93-94B2-974A960BC2CF}" type="presOf" srcId="{F926B094-3FCC-41DA-B93D-C1A679BFF16B}" destId="{1D7EA0C6-B889-4A63-8C2F-80D96373DF34}" srcOrd="0" destOrd="0" presId="urn:microsoft.com/office/officeart/2005/8/layout/cycle7"/>
    <dgm:cxn modelId="{EE48A68C-F9A0-47C4-8B5C-BA3F854AD552}" srcId="{A632B630-F914-4528-A6D2-064A2580DAC1}" destId="{C6FAC3A4-DD29-4078-BE84-5F67DBD9464A}" srcOrd="0" destOrd="0" parTransId="{F0386F92-5D58-4833-9027-6E62093E775C}" sibTransId="{498FE095-19F8-48E4-8FF2-2EE807B9D392}"/>
    <dgm:cxn modelId="{C80AE8E9-2A76-4C7A-A13F-1DB3CE848510}" type="presParOf" srcId="{081E5DA2-6791-488D-BD74-DB14EC51678E}" destId="{8B5DB954-D084-4E8F-8DFE-A6905BC1052D}" srcOrd="0" destOrd="0" presId="urn:microsoft.com/office/officeart/2005/8/layout/cycle7"/>
    <dgm:cxn modelId="{D97F27FD-C1EE-4156-A281-104DDD188A16}" type="presParOf" srcId="{081E5DA2-6791-488D-BD74-DB14EC51678E}" destId="{13DA3A91-5706-4276-A22E-780FB47196A2}" srcOrd="1" destOrd="0" presId="urn:microsoft.com/office/officeart/2005/8/layout/cycle7"/>
    <dgm:cxn modelId="{7B957E77-CE6E-45CB-866C-3527F2D7CC15}" type="presParOf" srcId="{13DA3A91-5706-4276-A22E-780FB47196A2}" destId="{E8E2A4AE-9056-4762-993E-0FBDEBD2A2D6}" srcOrd="0" destOrd="0" presId="urn:microsoft.com/office/officeart/2005/8/layout/cycle7"/>
    <dgm:cxn modelId="{10BF6113-AE5B-4809-8D60-54C0A214E25C}" type="presParOf" srcId="{081E5DA2-6791-488D-BD74-DB14EC51678E}" destId="{1D7EA0C6-B889-4A63-8C2F-80D96373DF34}" srcOrd="2" destOrd="0" presId="urn:microsoft.com/office/officeart/2005/8/layout/cycle7"/>
    <dgm:cxn modelId="{7CF5BE58-3B60-4E68-AB55-04E1FB2E6B61}" type="presParOf" srcId="{081E5DA2-6791-488D-BD74-DB14EC51678E}" destId="{E62DED14-EA70-47E7-80F7-0DBEDAAB00D3}" srcOrd="3" destOrd="0" presId="urn:microsoft.com/office/officeart/2005/8/layout/cycle7"/>
    <dgm:cxn modelId="{A742BB5F-FA85-49C7-8757-FF812219A51D}" type="presParOf" srcId="{E62DED14-EA70-47E7-80F7-0DBEDAAB00D3}" destId="{62521BD1-6574-453F-9BB7-027B6159ADBA}" srcOrd="0" destOrd="0" presId="urn:microsoft.com/office/officeart/2005/8/layout/cycle7"/>
    <dgm:cxn modelId="{7F42F76A-9421-49C6-97E7-A874A39E6C04}" type="presParOf" srcId="{081E5DA2-6791-488D-BD74-DB14EC51678E}" destId="{AF3C46CD-B06D-4C4F-AD63-27A85C41461B}" srcOrd="4" destOrd="0" presId="urn:microsoft.com/office/officeart/2005/8/layout/cycle7"/>
    <dgm:cxn modelId="{CF9D9FD6-573C-4D69-BEF3-6C9A91402A3F}" type="presParOf" srcId="{081E5DA2-6791-488D-BD74-DB14EC51678E}" destId="{44A328F9-8A7E-4EB5-B4F2-B7A85EF4FE33}" srcOrd="5" destOrd="0" presId="urn:microsoft.com/office/officeart/2005/8/layout/cycle7"/>
    <dgm:cxn modelId="{C71E2815-9192-4A9F-B9A4-C643443E39DF}" type="presParOf" srcId="{44A328F9-8A7E-4EB5-B4F2-B7A85EF4FE33}" destId="{74F9D819-9094-4249-9401-1CA3F85C32FA}" srcOrd="0" destOrd="0" presId="urn:microsoft.com/office/officeart/2005/8/layout/cycle7"/>
    <dgm:cxn modelId="{99DFB04E-B8D9-488A-881C-F9E1C21968D7}" type="presParOf" srcId="{081E5DA2-6791-488D-BD74-DB14EC51678E}" destId="{1829676F-DFB4-4965-A717-F0EF7505F94A}" srcOrd="6" destOrd="0" presId="urn:microsoft.com/office/officeart/2005/8/layout/cycle7"/>
    <dgm:cxn modelId="{4C439D7C-9D3B-414E-8129-0F885E132213}" type="presParOf" srcId="{081E5DA2-6791-488D-BD74-DB14EC51678E}" destId="{986DC555-FB44-4F05-B8C3-7FB033C79351}" srcOrd="7" destOrd="0" presId="urn:microsoft.com/office/officeart/2005/8/layout/cycle7"/>
    <dgm:cxn modelId="{F9BF46A1-5362-488B-B6F5-083712A137A8}" type="presParOf" srcId="{986DC555-FB44-4F05-B8C3-7FB033C79351}" destId="{5A21DDBF-12E1-4772-A4CB-4488C0B00C84}" srcOrd="0" destOrd="0" presId="urn:microsoft.com/office/officeart/2005/8/layout/cycle7"/>
    <dgm:cxn modelId="{0E2DBB9D-4B09-4D6F-BD06-993C268F46B1}" type="presParOf" srcId="{081E5DA2-6791-488D-BD74-DB14EC51678E}" destId="{69848C49-7D2A-4992-8795-7D3CC1B0FBCF}" srcOrd="8" destOrd="0" presId="urn:microsoft.com/office/officeart/2005/8/layout/cycle7"/>
    <dgm:cxn modelId="{07B4F608-569F-466B-ACDE-C10226BD1F65}" type="presParOf" srcId="{081E5DA2-6791-488D-BD74-DB14EC51678E}" destId="{DEA4BBF8-D75F-4A1B-BBB8-4DAB377CE159}" srcOrd="9" destOrd="0" presId="urn:microsoft.com/office/officeart/2005/8/layout/cycle7"/>
    <dgm:cxn modelId="{0077CF3B-22A2-4F83-8A81-B559D52F27D8}" type="presParOf" srcId="{DEA4BBF8-D75F-4A1B-BBB8-4DAB377CE159}" destId="{6E51166F-8E19-4125-AB6D-6859406BB83C}"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B14480-0A78-4BF9-B5E6-84BCB32925FD}">
      <dsp:nvSpPr>
        <dsp:cNvPr id="0" name=""/>
        <dsp:cNvSpPr/>
      </dsp:nvSpPr>
      <dsp:spPr>
        <a:xfrm rot="5400000">
          <a:off x="9173760" y="249682"/>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اول</a:t>
          </a:r>
          <a:endParaRPr lang="en-US" sz="2600" kern="1200" dirty="0"/>
        </a:p>
      </dsp:txBody>
      <dsp:txXfrm rot="-5400000">
        <a:off x="9410555" y="565409"/>
        <a:ext cx="1105044" cy="473590"/>
      </dsp:txXfrm>
    </dsp:sp>
    <dsp:sp modelId="{E8DF92F3-A3FA-47AB-B0A7-AB2BCAAE0842}">
      <dsp:nvSpPr>
        <dsp:cNvPr id="0" name=""/>
        <dsp:cNvSpPr/>
      </dsp:nvSpPr>
      <dsp:spPr>
        <a:xfrm rot="5400000">
          <a:off x="4192221" y="-4190163"/>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85750" lvl="1" indent="0" algn="r" defTabSz="1289050">
            <a:lnSpc>
              <a:spcPct val="90000"/>
            </a:lnSpc>
            <a:spcBef>
              <a:spcPct val="0"/>
            </a:spcBef>
            <a:spcAft>
              <a:spcPct val="15000"/>
            </a:spcAft>
            <a:buChar char="••"/>
          </a:pPr>
          <a:r>
            <a:rPr lang="fa-IR" sz="2400" kern="1200" dirty="0" smtClean="0">
              <a:cs typeface="B Tabassom" panose="00000400000000000000" pitchFamily="2" charset="-78"/>
            </a:rPr>
            <a:t>تهران</a:t>
          </a:r>
          <a:endParaRPr lang="en-US" sz="2400" kern="1200" dirty="0">
            <a:cs typeface="B Tabassom" panose="00000400000000000000" pitchFamily="2" charset="-78"/>
          </a:endParaRPr>
        </a:p>
      </dsp:txBody>
      <dsp:txXfrm rot="-5400000">
        <a:off x="0" y="52149"/>
        <a:ext cx="9360464" cy="925930"/>
      </dsp:txXfrm>
    </dsp:sp>
    <dsp:sp modelId="{120E5788-6BA9-4C31-B210-921DFC18B5C9}">
      <dsp:nvSpPr>
        <dsp:cNvPr id="0" name=""/>
        <dsp:cNvSpPr/>
      </dsp:nvSpPr>
      <dsp:spPr>
        <a:xfrm rot="5400000">
          <a:off x="9173760" y="1597383"/>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دوم</a:t>
          </a:r>
          <a:endParaRPr lang="en-US" sz="2600" kern="1200" dirty="0"/>
        </a:p>
      </dsp:txBody>
      <dsp:txXfrm rot="-5400000">
        <a:off x="9410555" y="1913110"/>
        <a:ext cx="1105044" cy="473590"/>
      </dsp:txXfrm>
    </dsp:sp>
    <dsp:sp modelId="{19751DFB-6DD4-4467-820C-8728602BA305}">
      <dsp:nvSpPr>
        <dsp:cNvPr id="0" name=""/>
        <dsp:cNvSpPr/>
      </dsp:nvSpPr>
      <dsp:spPr>
        <a:xfrm rot="5400000">
          <a:off x="4192221" y="-2831625"/>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r" defTabSz="1066800">
            <a:lnSpc>
              <a:spcPct val="90000"/>
            </a:lnSpc>
            <a:spcBef>
              <a:spcPct val="0"/>
            </a:spcBef>
            <a:spcAft>
              <a:spcPct val="15000"/>
            </a:spcAft>
            <a:buChar char="••"/>
          </a:pPr>
          <a:r>
            <a:rPr lang="fa-IR" sz="2400" kern="1200" dirty="0" smtClean="0">
              <a:cs typeface="B Tabassom" panose="00000400000000000000" pitchFamily="2" charset="-78"/>
            </a:rPr>
            <a:t>مازندران قزوین قم اصفهان خراسان رضوی گیلان فارس کرمان خوزستان سمنان هرمزگان</a:t>
          </a:r>
          <a:endParaRPr lang="en-US" sz="2400" kern="1200" dirty="0">
            <a:cs typeface="B Tabassom" panose="00000400000000000000" pitchFamily="2" charset="-78"/>
          </a:endParaRPr>
        </a:p>
      </dsp:txBody>
      <dsp:txXfrm rot="-5400000">
        <a:off x="0" y="1410687"/>
        <a:ext cx="9360464" cy="925930"/>
      </dsp:txXfrm>
    </dsp:sp>
    <dsp:sp modelId="{EE0DEF55-4CD3-4AC1-8DA1-6867A4D8FD98}">
      <dsp:nvSpPr>
        <dsp:cNvPr id="0" name=""/>
        <dsp:cNvSpPr/>
      </dsp:nvSpPr>
      <dsp:spPr>
        <a:xfrm rot="5400000">
          <a:off x="9173760" y="3007440"/>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سوم</a:t>
          </a:r>
          <a:endParaRPr lang="en-US" sz="2600" kern="1200" dirty="0"/>
        </a:p>
      </dsp:txBody>
      <dsp:txXfrm rot="-5400000">
        <a:off x="9410555" y="3323167"/>
        <a:ext cx="1105044" cy="473590"/>
      </dsp:txXfrm>
    </dsp:sp>
    <dsp:sp modelId="{821B2416-428A-4779-A7FC-527F3F715C92}">
      <dsp:nvSpPr>
        <dsp:cNvPr id="0" name=""/>
        <dsp:cNvSpPr/>
      </dsp:nvSpPr>
      <dsp:spPr>
        <a:xfrm rot="5400000">
          <a:off x="4192221" y="-1395820"/>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r" defTabSz="1066800">
            <a:lnSpc>
              <a:spcPct val="90000"/>
            </a:lnSpc>
            <a:spcBef>
              <a:spcPct val="0"/>
            </a:spcBef>
            <a:spcAft>
              <a:spcPct val="15000"/>
            </a:spcAft>
            <a:buChar char="••"/>
          </a:pPr>
          <a:r>
            <a:rPr lang="fa-IR" sz="2400" kern="1200" dirty="0" smtClean="0">
              <a:cs typeface="B Tabassom" panose="00000400000000000000" pitchFamily="2" charset="-78"/>
            </a:rPr>
            <a:t> سیستان وبلوچستان خراسان جنوبی آذربایجان شرقی مرکزی زنجان ایلام همدان کهکیلویه و بویراحمد کرمانشاه لرستان چهارمحال و بختیاری یزد  گلستان آذربایجان غربی اردبیل کردستان خراسان شمالی بوشهر  </a:t>
          </a:r>
          <a:endParaRPr lang="en-US" sz="2400" kern="1200" dirty="0">
            <a:cs typeface="B Tabassom" panose="00000400000000000000" pitchFamily="2" charset="-78"/>
          </a:endParaRPr>
        </a:p>
      </dsp:txBody>
      <dsp:txXfrm rot="-5400000">
        <a:off x="0" y="2846492"/>
        <a:ext cx="9360464" cy="9259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B14480-0A78-4BF9-B5E6-84BCB32925FD}">
      <dsp:nvSpPr>
        <dsp:cNvPr id="0" name=""/>
        <dsp:cNvSpPr/>
      </dsp:nvSpPr>
      <dsp:spPr>
        <a:xfrm rot="5400000">
          <a:off x="9173760" y="249682"/>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اول</a:t>
          </a:r>
          <a:endParaRPr lang="en-US" sz="2600" kern="1200" dirty="0"/>
        </a:p>
      </dsp:txBody>
      <dsp:txXfrm rot="-5400000">
        <a:off x="9410555" y="565409"/>
        <a:ext cx="1105044" cy="473590"/>
      </dsp:txXfrm>
    </dsp:sp>
    <dsp:sp modelId="{E8DF92F3-A3FA-47AB-B0A7-AB2BCAAE0842}">
      <dsp:nvSpPr>
        <dsp:cNvPr id="0" name=""/>
        <dsp:cNvSpPr/>
      </dsp:nvSpPr>
      <dsp:spPr>
        <a:xfrm rot="5400000">
          <a:off x="4192221" y="-4190163"/>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85750" lvl="1" indent="0" algn="r" defTabSz="1289050">
            <a:lnSpc>
              <a:spcPct val="90000"/>
            </a:lnSpc>
            <a:spcBef>
              <a:spcPct val="0"/>
            </a:spcBef>
            <a:spcAft>
              <a:spcPct val="15000"/>
            </a:spcAft>
            <a:buChar char="••"/>
          </a:pPr>
          <a:r>
            <a:rPr lang="fa-IR" sz="2400" kern="1200" dirty="0" smtClean="0">
              <a:cs typeface="B Tabassom" panose="00000400000000000000" pitchFamily="2" charset="-78"/>
            </a:rPr>
            <a:t>سمنان</a:t>
          </a:r>
          <a:endParaRPr lang="en-US" sz="2400" kern="1200" dirty="0">
            <a:cs typeface="B Tabassom" panose="00000400000000000000" pitchFamily="2" charset="-78"/>
          </a:endParaRPr>
        </a:p>
      </dsp:txBody>
      <dsp:txXfrm rot="-5400000">
        <a:off x="0" y="52149"/>
        <a:ext cx="9360464" cy="925930"/>
      </dsp:txXfrm>
    </dsp:sp>
    <dsp:sp modelId="{120E5788-6BA9-4C31-B210-921DFC18B5C9}">
      <dsp:nvSpPr>
        <dsp:cNvPr id="0" name=""/>
        <dsp:cNvSpPr/>
      </dsp:nvSpPr>
      <dsp:spPr>
        <a:xfrm rot="5400000">
          <a:off x="9173760" y="1597383"/>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دوم</a:t>
          </a:r>
          <a:endParaRPr lang="en-US" sz="2600" kern="1200" dirty="0"/>
        </a:p>
      </dsp:txBody>
      <dsp:txXfrm rot="-5400000">
        <a:off x="9410555" y="1913110"/>
        <a:ext cx="1105044" cy="473590"/>
      </dsp:txXfrm>
    </dsp:sp>
    <dsp:sp modelId="{19751DFB-6DD4-4467-820C-8728602BA305}">
      <dsp:nvSpPr>
        <dsp:cNvPr id="0" name=""/>
        <dsp:cNvSpPr/>
      </dsp:nvSpPr>
      <dsp:spPr>
        <a:xfrm rot="5400000">
          <a:off x="4192221" y="-2831625"/>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r" defTabSz="800100">
            <a:lnSpc>
              <a:spcPct val="90000"/>
            </a:lnSpc>
            <a:spcBef>
              <a:spcPct val="0"/>
            </a:spcBef>
            <a:spcAft>
              <a:spcPct val="15000"/>
            </a:spcAft>
            <a:buChar char="••"/>
          </a:pPr>
          <a:r>
            <a:rPr lang="fa-IR" sz="1800" kern="1200" dirty="0" smtClean="0">
              <a:cs typeface="B Tabassom" panose="00000400000000000000" pitchFamily="2" charset="-78"/>
            </a:rPr>
            <a:t> یزد مازندران</a:t>
          </a:r>
          <a:endParaRPr lang="en-US" sz="1800" kern="1200" dirty="0">
            <a:cs typeface="B Tabassom" panose="00000400000000000000" pitchFamily="2" charset="-78"/>
          </a:endParaRPr>
        </a:p>
      </dsp:txBody>
      <dsp:txXfrm rot="-5400000">
        <a:off x="0" y="1410687"/>
        <a:ext cx="9360464" cy="925930"/>
      </dsp:txXfrm>
    </dsp:sp>
    <dsp:sp modelId="{EE0DEF55-4CD3-4AC1-8DA1-6867A4D8FD98}">
      <dsp:nvSpPr>
        <dsp:cNvPr id="0" name=""/>
        <dsp:cNvSpPr/>
      </dsp:nvSpPr>
      <dsp:spPr>
        <a:xfrm rot="5400000">
          <a:off x="9173760" y="3007440"/>
          <a:ext cx="1578634" cy="1105044"/>
        </a:xfrm>
        <a:prstGeom prst="chevron">
          <a:avLst/>
        </a:prstGeom>
        <a:solidFill>
          <a:srgbClr val="9157A3"/>
        </a:soli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a-IR" sz="2600" kern="1200" dirty="0" smtClean="0"/>
            <a:t>سطح سوم</a:t>
          </a:r>
          <a:endParaRPr lang="en-US" sz="2600" kern="1200" dirty="0"/>
        </a:p>
      </dsp:txBody>
      <dsp:txXfrm rot="-5400000">
        <a:off x="9410555" y="3323167"/>
        <a:ext cx="1105044" cy="473590"/>
      </dsp:txXfrm>
    </dsp:sp>
    <dsp:sp modelId="{821B2416-428A-4779-A7FC-527F3F715C92}">
      <dsp:nvSpPr>
        <dsp:cNvPr id="0" name=""/>
        <dsp:cNvSpPr/>
      </dsp:nvSpPr>
      <dsp:spPr>
        <a:xfrm rot="5400000">
          <a:off x="4192221" y="-1395820"/>
          <a:ext cx="1026112" cy="9410555"/>
        </a:xfrm>
        <a:prstGeom prst="round2SameRect">
          <a:avLst/>
        </a:prstGeom>
        <a:solidFill>
          <a:srgbClr val="F379E4">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r" defTabSz="800100">
            <a:lnSpc>
              <a:spcPct val="90000"/>
            </a:lnSpc>
            <a:spcBef>
              <a:spcPct val="0"/>
            </a:spcBef>
            <a:spcAft>
              <a:spcPct val="15000"/>
            </a:spcAft>
            <a:buChar char="••"/>
          </a:pPr>
          <a:r>
            <a:rPr lang="fa-IR" sz="1800" kern="1200" dirty="0" smtClean="0">
              <a:cs typeface="B Tabassom" panose="00000400000000000000" pitchFamily="2" charset="-78"/>
            </a:rPr>
            <a:t> سیستان وبلوچستان خراسان جنوبی آذربایجان شرقی مرکزی زنجان ایلام همدان کهکیلویه و بویراحمد کرمانشاه لرستان چهارمحال و بختیاری گلستان آذربایجان غربی اردبیل کردستان خراسان شمالی بوشهر قزوین قم اصفهان خراسان رضوی گیلان فارس کرمان خوزستان سمنان هرمزگان  </a:t>
          </a:r>
          <a:endParaRPr lang="en-US" sz="1800" kern="1200" dirty="0">
            <a:cs typeface="B Tabassom" panose="00000400000000000000" pitchFamily="2" charset="-78"/>
          </a:endParaRPr>
        </a:p>
      </dsp:txBody>
      <dsp:txXfrm rot="-5400000">
        <a:off x="0" y="2846492"/>
        <a:ext cx="9360464" cy="92593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5DB954-D084-4E8F-8DFE-A6905BC1052D}">
      <dsp:nvSpPr>
        <dsp:cNvPr id="0" name=""/>
        <dsp:cNvSpPr/>
      </dsp:nvSpPr>
      <dsp:spPr>
        <a:xfrm>
          <a:off x="6538100" y="1755046"/>
          <a:ext cx="1792527" cy="896263"/>
        </a:xfrm>
        <a:prstGeom prst="roundRect">
          <a:avLst>
            <a:gd name="adj" fmla="val 10000"/>
          </a:avLst>
        </a:prstGeom>
        <a:solidFill>
          <a:srgbClr val="B369B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cs typeface="B Tabassom" panose="00000400000000000000" pitchFamily="2" charset="-78"/>
            </a:rPr>
            <a:t>هاروی-اسمیت</a:t>
          </a:r>
          <a:endParaRPr lang="en-US" sz="2500" kern="1200" dirty="0">
            <a:cs typeface="B Tabassom" panose="00000400000000000000" pitchFamily="2" charset="-78"/>
          </a:endParaRPr>
        </a:p>
      </dsp:txBody>
      <dsp:txXfrm>
        <a:off x="6564351" y="1781297"/>
        <a:ext cx="1740025" cy="843761"/>
      </dsp:txXfrm>
    </dsp:sp>
    <dsp:sp modelId="{13DA3A91-5706-4276-A22E-780FB47196A2}">
      <dsp:nvSpPr>
        <dsp:cNvPr id="0" name=""/>
        <dsp:cNvSpPr/>
      </dsp:nvSpPr>
      <dsp:spPr>
        <a:xfrm rot="10785873">
          <a:off x="6834153" y="4074556"/>
          <a:ext cx="1052576" cy="313692"/>
        </a:xfrm>
        <a:prstGeom prst="leftRightArrow">
          <a:avLst>
            <a:gd name="adj1" fmla="val 60000"/>
            <a:gd name="adj2" fmla="val 50000"/>
          </a:avLst>
        </a:prstGeom>
        <a:solidFill>
          <a:srgbClr val="F379E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6928261" y="4137294"/>
        <a:ext cx="864360" cy="188216"/>
      </dsp:txXfrm>
    </dsp:sp>
    <dsp:sp modelId="{1D7EA0C6-B889-4A63-8C2F-80D96373DF34}">
      <dsp:nvSpPr>
        <dsp:cNvPr id="0" name=""/>
        <dsp:cNvSpPr/>
      </dsp:nvSpPr>
      <dsp:spPr>
        <a:xfrm>
          <a:off x="2541593" y="1871670"/>
          <a:ext cx="1792527" cy="896263"/>
        </a:xfrm>
        <a:prstGeom prst="roundRect">
          <a:avLst>
            <a:gd name="adj" fmla="val 10000"/>
          </a:avLst>
        </a:prstGeom>
        <a:solidFill>
          <a:srgbClr val="B369B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cs typeface="B Tabassom" panose="00000400000000000000" pitchFamily="2" charset="-78"/>
            </a:rPr>
            <a:t>جان راولز</a:t>
          </a:r>
          <a:endParaRPr lang="en-US" sz="2500" kern="1200" dirty="0">
            <a:cs typeface="B Tabassom" panose="00000400000000000000" pitchFamily="2" charset="-78"/>
          </a:endParaRPr>
        </a:p>
      </dsp:txBody>
      <dsp:txXfrm>
        <a:off x="2567844" y="1897921"/>
        <a:ext cx="1740025" cy="843761"/>
      </dsp:txXfrm>
    </dsp:sp>
    <dsp:sp modelId="{E62DED14-EA70-47E7-80F7-0DBEDAAB00D3}">
      <dsp:nvSpPr>
        <dsp:cNvPr id="0" name=""/>
        <dsp:cNvSpPr/>
      </dsp:nvSpPr>
      <dsp:spPr>
        <a:xfrm rot="5513221">
          <a:off x="6862136" y="3146457"/>
          <a:ext cx="1052576" cy="313692"/>
        </a:xfrm>
        <a:prstGeom prst="leftRightArrow">
          <a:avLst>
            <a:gd name="adj1" fmla="val 60000"/>
            <a:gd name="adj2" fmla="val 50000"/>
          </a:avLst>
        </a:prstGeom>
        <a:solidFill>
          <a:srgbClr val="F379E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6956244" y="3209195"/>
        <a:ext cx="864360" cy="188216"/>
      </dsp:txXfrm>
    </dsp:sp>
    <dsp:sp modelId="{AF3C46CD-B06D-4C4F-AD63-27A85C41461B}">
      <dsp:nvSpPr>
        <dsp:cNvPr id="0" name=""/>
        <dsp:cNvSpPr/>
      </dsp:nvSpPr>
      <dsp:spPr>
        <a:xfrm>
          <a:off x="4409654" y="3684129"/>
          <a:ext cx="1792527" cy="896263"/>
        </a:xfrm>
        <a:prstGeom prst="roundRect">
          <a:avLst>
            <a:gd name="adj" fmla="val 10000"/>
          </a:avLst>
        </a:prstGeom>
        <a:solidFill>
          <a:srgbClr val="B369B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cs typeface="B Tabassom" panose="00000400000000000000" pitchFamily="2" charset="-78"/>
            </a:rPr>
            <a:t>عدالت اجتماعی</a:t>
          </a:r>
          <a:endParaRPr lang="en-US" sz="2500" kern="1200" dirty="0">
            <a:cs typeface="B Tabassom" panose="00000400000000000000" pitchFamily="2" charset="-78"/>
          </a:endParaRPr>
        </a:p>
      </dsp:txBody>
      <dsp:txXfrm>
        <a:off x="4435905" y="3710380"/>
        <a:ext cx="1740025" cy="843761"/>
      </dsp:txXfrm>
    </dsp:sp>
    <dsp:sp modelId="{44A328F9-8A7E-4EB5-B4F2-B7A85EF4FE33}">
      <dsp:nvSpPr>
        <dsp:cNvPr id="0" name=""/>
        <dsp:cNvSpPr/>
      </dsp:nvSpPr>
      <dsp:spPr>
        <a:xfrm rot="21558977">
          <a:off x="8728497" y="3950225"/>
          <a:ext cx="1052576" cy="313692"/>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8822605" y="4012963"/>
        <a:ext cx="864360" cy="188216"/>
      </dsp:txXfrm>
    </dsp:sp>
    <dsp:sp modelId="{1829676F-DFB4-4965-A717-F0EF7505F94A}">
      <dsp:nvSpPr>
        <dsp:cNvPr id="0" name=""/>
        <dsp:cNvSpPr/>
      </dsp:nvSpPr>
      <dsp:spPr>
        <a:xfrm>
          <a:off x="8631306" y="3633750"/>
          <a:ext cx="1792527" cy="896263"/>
        </a:xfrm>
        <a:prstGeom prst="roundRect">
          <a:avLst>
            <a:gd name="adj" fmla="val 10000"/>
          </a:avLst>
        </a:prstGeom>
        <a:solidFill>
          <a:srgbClr val="B369B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cs typeface="B Tabassom" panose="00000400000000000000" pitchFamily="2" charset="-78"/>
            </a:rPr>
            <a:t>عدالت منطقه ای</a:t>
          </a:r>
          <a:endParaRPr lang="en-US" sz="2500" kern="1200" dirty="0">
            <a:cs typeface="B Tabassom" panose="00000400000000000000" pitchFamily="2" charset="-78"/>
          </a:endParaRPr>
        </a:p>
      </dsp:txBody>
      <dsp:txXfrm>
        <a:off x="8657557" y="3660001"/>
        <a:ext cx="1740025" cy="843761"/>
      </dsp:txXfrm>
    </dsp:sp>
    <dsp:sp modelId="{986DC555-FB44-4F05-B8C3-7FB033C79351}">
      <dsp:nvSpPr>
        <dsp:cNvPr id="0" name=""/>
        <dsp:cNvSpPr/>
      </dsp:nvSpPr>
      <dsp:spPr>
        <a:xfrm rot="10779921">
          <a:off x="3029029" y="3987347"/>
          <a:ext cx="1052576" cy="313692"/>
        </a:xfrm>
        <a:prstGeom prst="leftRightArrow">
          <a:avLst>
            <a:gd name="adj1" fmla="val 60000"/>
            <a:gd name="adj2" fmla="val 50000"/>
          </a:avLst>
        </a:prstGeom>
        <a:solidFill>
          <a:srgbClr val="F379E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123137" y="4050085"/>
        <a:ext cx="864360" cy="188216"/>
      </dsp:txXfrm>
    </dsp:sp>
    <dsp:sp modelId="{69848C49-7D2A-4992-8795-7D3CC1B0FBCF}">
      <dsp:nvSpPr>
        <dsp:cNvPr id="0" name=""/>
        <dsp:cNvSpPr/>
      </dsp:nvSpPr>
      <dsp:spPr>
        <a:xfrm>
          <a:off x="553778" y="3680929"/>
          <a:ext cx="1792527" cy="896263"/>
        </a:xfrm>
        <a:prstGeom prst="roundRect">
          <a:avLst>
            <a:gd name="adj" fmla="val 10000"/>
          </a:avLst>
        </a:prstGeom>
        <a:solidFill>
          <a:srgbClr val="B369B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smtClean="0">
              <a:cs typeface="B Tabassom" panose="00000400000000000000" pitchFamily="2" charset="-78"/>
            </a:rPr>
            <a:t>رفاه اجتماعی</a:t>
          </a:r>
          <a:endParaRPr lang="en-US" sz="2500" kern="1200" dirty="0">
            <a:cs typeface="B Tabassom" panose="00000400000000000000" pitchFamily="2" charset="-78"/>
          </a:endParaRPr>
        </a:p>
      </dsp:txBody>
      <dsp:txXfrm>
        <a:off x="580029" y="3707180"/>
        <a:ext cx="1740025" cy="843761"/>
      </dsp:txXfrm>
    </dsp:sp>
    <dsp:sp modelId="{DEA4BBF8-D75F-4A1B-BBB8-4DAB377CE159}">
      <dsp:nvSpPr>
        <dsp:cNvPr id="0" name=""/>
        <dsp:cNvSpPr/>
      </dsp:nvSpPr>
      <dsp:spPr>
        <a:xfrm rot="16178331">
          <a:off x="3036340" y="3253417"/>
          <a:ext cx="1052576" cy="313692"/>
        </a:xfrm>
        <a:prstGeom prst="leftRightArrow">
          <a:avLst>
            <a:gd name="adj1" fmla="val 60000"/>
            <a:gd name="adj2" fmla="val 50000"/>
          </a:avLst>
        </a:prstGeom>
        <a:solidFill>
          <a:srgbClr val="F379E4"/>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3130448" y="3316155"/>
        <a:ext cx="864360" cy="18821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ED6DAFB-93BC-414A-A1D5-E3C5EDD897A3}"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133820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D6DAFB-93BC-414A-A1D5-E3C5EDD897A3}"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1843838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D6DAFB-93BC-414A-A1D5-E3C5EDD897A3}"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2248193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D6DAFB-93BC-414A-A1D5-E3C5EDD897A3}"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1677091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D6DAFB-93BC-414A-A1D5-E3C5EDD897A3}"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2117288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D6DAFB-93BC-414A-A1D5-E3C5EDD897A3}"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2209785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ED6DAFB-93BC-414A-A1D5-E3C5EDD897A3}" type="datetimeFigureOut">
              <a:rPr lang="en-US" smtClean="0"/>
              <a:t>10/26/2020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1146696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D6DAFB-93BC-414A-A1D5-E3C5EDD897A3}" type="datetimeFigureOut">
              <a:rPr lang="en-US" smtClean="0"/>
              <a:t>10/26/2020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4046618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D6DAFB-93BC-414A-A1D5-E3C5EDD897A3}" type="datetimeFigureOut">
              <a:rPr lang="en-US" smtClean="0"/>
              <a:t>10/26/2020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244915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D6DAFB-93BC-414A-A1D5-E3C5EDD897A3}"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946685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D6DAFB-93BC-414A-A1D5-E3C5EDD897A3}"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DFD51-858A-4F24-A2EB-8D49C6783439}" type="slidenum">
              <a:rPr lang="en-US" smtClean="0"/>
              <a:t>‹#›</a:t>
            </a:fld>
            <a:endParaRPr lang="en-US"/>
          </a:p>
        </p:txBody>
      </p:sp>
    </p:spTree>
    <p:extLst>
      <p:ext uri="{BB962C8B-B14F-4D97-AF65-F5344CB8AC3E}">
        <p14:creationId xmlns:p14="http://schemas.microsoft.com/office/powerpoint/2010/main" val="4065908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D6DAFB-93BC-414A-A1D5-E3C5EDD897A3}" type="datetimeFigureOut">
              <a:rPr lang="en-US" smtClean="0"/>
              <a:t>10/26/2020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DFD51-858A-4F24-A2EB-8D49C6783439}" type="slidenum">
              <a:rPr lang="en-US" smtClean="0"/>
              <a:t>‹#›</a:t>
            </a:fld>
            <a:endParaRPr lang="en-US"/>
          </a:p>
        </p:txBody>
      </p:sp>
    </p:spTree>
    <p:extLst>
      <p:ext uri="{BB962C8B-B14F-4D97-AF65-F5344CB8AC3E}">
        <p14:creationId xmlns:p14="http://schemas.microsoft.com/office/powerpoint/2010/main" val="702991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b="1" dirty="0" smtClean="0">
                <a:cs typeface="B Tabassom" panose="00000400000000000000" pitchFamily="2" charset="-78"/>
              </a:rPr>
              <a:t>مفهوم تعادل </a:t>
            </a:r>
            <a:r>
              <a:rPr lang="fa-IR" b="1" dirty="0" smtClean="0">
                <a:cs typeface="B Tabassom" panose="00000400000000000000" pitchFamily="2" charset="-78"/>
              </a:rPr>
              <a:t>منطقه ای</a:t>
            </a:r>
            <a:br>
              <a:rPr lang="fa-IR" b="1" dirty="0" smtClean="0">
                <a:cs typeface="B Tabassom" panose="00000400000000000000" pitchFamily="2" charset="-78"/>
              </a:rPr>
            </a:br>
            <a:endParaRPr lang="en-US" b="1" dirty="0">
              <a:cs typeface="B Tabassom" panose="00000400000000000000" pitchFamily="2" charset="-78"/>
            </a:endParaRPr>
          </a:p>
        </p:txBody>
      </p:sp>
      <p:sp>
        <p:nvSpPr>
          <p:cNvPr id="3" name="Subtitle 2"/>
          <p:cNvSpPr>
            <a:spLocks noGrp="1"/>
          </p:cNvSpPr>
          <p:nvPr>
            <p:ph type="subTitle" idx="1"/>
          </p:nvPr>
        </p:nvSpPr>
        <p:spPr/>
        <p:txBody>
          <a:bodyPr/>
          <a:lstStyle/>
          <a:p>
            <a:endParaRPr lang="en-US" dirty="0">
              <a:cs typeface="B Tabassom" panose="00000400000000000000" pitchFamily="2" charset="-78"/>
            </a:endParaRPr>
          </a:p>
        </p:txBody>
      </p:sp>
    </p:spTree>
    <p:extLst>
      <p:ext uri="{BB962C8B-B14F-4D97-AF65-F5344CB8AC3E}">
        <p14:creationId xmlns:p14="http://schemas.microsoft.com/office/powerpoint/2010/main" val="452394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082" t="11198" r="1571" b="15252"/>
          <a:stretch/>
        </p:blipFill>
        <p:spPr>
          <a:xfrm>
            <a:off x="2450726" y="1027906"/>
            <a:ext cx="7290548" cy="3934582"/>
          </a:xfrm>
        </p:spPr>
      </p:pic>
    </p:spTree>
    <p:extLst>
      <p:ext uri="{BB962C8B-B14F-4D97-AF65-F5344CB8AC3E}">
        <p14:creationId xmlns:p14="http://schemas.microsoft.com/office/powerpoint/2010/main" val="31816151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208" t="28195" r="1354" b="25450"/>
          <a:stretch/>
        </p:blipFill>
        <p:spPr>
          <a:xfrm>
            <a:off x="1537987" y="1425389"/>
            <a:ext cx="9116026" cy="3065930"/>
          </a:xfrm>
        </p:spPr>
      </p:pic>
    </p:spTree>
    <p:extLst>
      <p:ext uri="{BB962C8B-B14F-4D97-AF65-F5344CB8AC3E}">
        <p14:creationId xmlns:p14="http://schemas.microsoft.com/office/powerpoint/2010/main" val="15981536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392" t="4091" r="2665" b="15561"/>
          <a:stretch/>
        </p:blipFill>
        <p:spPr>
          <a:xfrm>
            <a:off x="2660276" y="618878"/>
            <a:ext cx="6871448" cy="4154828"/>
          </a:xfrm>
        </p:spPr>
      </p:pic>
    </p:spTree>
    <p:extLst>
      <p:ext uri="{BB962C8B-B14F-4D97-AF65-F5344CB8AC3E}">
        <p14:creationId xmlns:p14="http://schemas.microsoft.com/office/powerpoint/2010/main" val="24929745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6452" b="25142"/>
          <a:stretch/>
        </p:blipFill>
        <p:spPr>
          <a:xfrm>
            <a:off x="1862378" y="1027906"/>
            <a:ext cx="8467243" cy="3496235"/>
          </a:xfrm>
        </p:spPr>
      </p:pic>
    </p:spTree>
    <p:extLst>
      <p:ext uri="{BB962C8B-B14F-4D97-AF65-F5344CB8AC3E}">
        <p14:creationId xmlns:p14="http://schemas.microsoft.com/office/powerpoint/2010/main" val="15299245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611" t="2236" r="3539" b="7243"/>
          <a:stretch/>
        </p:blipFill>
        <p:spPr>
          <a:xfrm>
            <a:off x="2391334" y="487384"/>
            <a:ext cx="7409331" cy="5106592"/>
          </a:xfrm>
        </p:spPr>
      </p:pic>
    </p:spTree>
    <p:extLst>
      <p:ext uri="{BB962C8B-B14F-4D97-AF65-F5344CB8AC3E}">
        <p14:creationId xmlns:p14="http://schemas.microsoft.com/office/powerpoint/2010/main" val="27665708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66482"/>
            <a:ext cx="10515600" cy="5410481"/>
          </a:xfrm>
        </p:spPr>
        <p:txBody>
          <a:bodyPr>
            <a:normAutofit/>
          </a:bodyPr>
          <a:lstStyle/>
          <a:p>
            <a:pPr marL="0" indent="0" algn="r" rtl="1">
              <a:buNone/>
            </a:pPr>
            <a:r>
              <a:rPr lang="fa-IR" dirty="0">
                <a:cs typeface="B Tabassom" panose="00000400000000000000" pitchFamily="2" charset="-78"/>
              </a:rPr>
              <a:t>نظام شهر ایران طی 60 سال اخیر با تحولات بسیاري همراه بوده است، به طوري که درصد شهرنشینی حدود</a:t>
            </a:r>
          </a:p>
          <a:p>
            <a:pPr marL="0" indent="0" algn="r" rtl="1">
              <a:buNone/>
            </a:pPr>
            <a:r>
              <a:rPr lang="fa-IR" u="sng" dirty="0">
                <a:solidFill>
                  <a:srgbClr val="FF0000"/>
                </a:solidFill>
                <a:cs typeface="B Tabassom" panose="00000400000000000000" pitchFamily="2" charset="-78"/>
              </a:rPr>
              <a:t>2.5 برابر </a:t>
            </a:r>
            <a:r>
              <a:rPr lang="fa-IR" dirty="0">
                <a:cs typeface="B Tabassom" panose="00000400000000000000" pitchFamily="2" charset="-78"/>
              </a:rPr>
              <a:t>و تعداد سکونتگاههاي شهري از </a:t>
            </a:r>
            <a:r>
              <a:rPr lang="fa-IR" u="sng" dirty="0">
                <a:cs typeface="B Tabassom" panose="00000400000000000000" pitchFamily="2" charset="-78"/>
              </a:rPr>
              <a:t>199 نقطه شهري در سال 1335 به 1141 نقطه شهري در سال 1390</a:t>
            </a:r>
          </a:p>
          <a:p>
            <a:pPr marL="0" indent="0" algn="r" rtl="1">
              <a:buNone/>
            </a:pPr>
            <a:r>
              <a:rPr lang="fa-IR" dirty="0">
                <a:cs typeface="B Tabassom" panose="00000400000000000000" pitchFamily="2" charset="-78"/>
              </a:rPr>
              <a:t>رسیده است، </a:t>
            </a:r>
            <a:endParaRPr lang="fa-IR" dirty="0" smtClean="0">
              <a:cs typeface="B Tabassom" panose="00000400000000000000" pitchFamily="2" charset="-78"/>
            </a:endParaRPr>
          </a:p>
          <a:p>
            <a:pPr marL="0" indent="0" algn="r" rtl="1">
              <a:buNone/>
            </a:pPr>
            <a:r>
              <a:rPr lang="fa-IR" dirty="0" smtClean="0">
                <a:cs typeface="B Tabassom" panose="00000400000000000000" pitchFamily="2" charset="-78"/>
              </a:rPr>
              <a:t>از </a:t>
            </a:r>
            <a:r>
              <a:rPr lang="fa-IR" dirty="0">
                <a:cs typeface="B Tabassom" panose="00000400000000000000" pitchFamily="2" charset="-78"/>
              </a:rPr>
              <a:t>نظر جمعیت سکونتگاهها ي شهري، استان </a:t>
            </a:r>
            <a:r>
              <a:rPr lang="fa-IR" dirty="0">
                <a:solidFill>
                  <a:srgbClr val="FF0000"/>
                </a:solidFill>
                <a:cs typeface="B Tabassom" panose="00000400000000000000" pitchFamily="2" charset="-78"/>
              </a:rPr>
              <a:t>مرکزي</a:t>
            </a:r>
            <a:r>
              <a:rPr lang="fa-IR" dirty="0">
                <a:cs typeface="B Tabassom" panose="00000400000000000000" pitchFamily="2" charset="-78"/>
              </a:rPr>
              <a:t> طی </a:t>
            </a:r>
            <a:r>
              <a:rPr lang="fa-IR" dirty="0" smtClean="0">
                <a:cs typeface="B Tabassom" panose="00000400000000000000" pitchFamily="2" charset="-78"/>
              </a:rPr>
              <a:t>دوره </a:t>
            </a:r>
            <a:r>
              <a:rPr lang="fa-IR" u="sng" dirty="0" smtClean="0">
                <a:cs typeface="B Tabassom" panose="00000400000000000000" pitchFamily="2" charset="-78"/>
              </a:rPr>
              <a:t>1335 الی 1355</a:t>
            </a:r>
            <a:r>
              <a:rPr lang="fa-IR" dirty="0" smtClean="0">
                <a:cs typeface="B Tabassom" panose="00000400000000000000" pitchFamily="2" charset="-78"/>
              </a:rPr>
              <a:t> و استان </a:t>
            </a:r>
            <a:r>
              <a:rPr lang="fa-IR" dirty="0" smtClean="0">
                <a:solidFill>
                  <a:srgbClr val="FF0000"/>
                </a:solidFill>
                <a:cs typeface="B Tabassom" panose="00000400000000000000" pitchFamily="2" charset="-78"/>
              </a:rPr>
              <a:t>تهران</a:t>
            </a:r>
            <a:r>
              <a:rPr lang="fa-IR" dirty="0" smtClean="0">
                <a:cs typeface="B Tabassom" panose="00000400000000000000" pitchFamily="2" charset="-78"/>
              </a:rPr>
              <a:t> طی دوره </a:t>
            </a:r>
            <a:r>
              <a:rPr lang="fa-IR" u="sng" dirty="0" smtClean="0">
                <a:cs typeface="B Tabassom" panose="00000400000000000000" pitchFamily="2" charset="-78"/>
              </a:rPr>
              <a:t>1365 الی 1385 </a:t>
            </a:r>
            <a:r>
              <a:rPr lang="fa-IR" dirty="0" smtClean="0">
                <a:cs typeface="B Tabassom" panose="00000400000000000000" pitchFamily="2" charset="-78"/>
              </a:rPr>
              <a:t>، رتبه اول و </a:t>
            </a:r>
            <a:r>
              <a:rPr lang="fa-IR" dirty="0" smtClean="0">
                <a:solidFill>
                  <a:srgbClr val="FF0000"/>
                </a:solidFill>
                <a:cs typeface="B Tabassom" panose="00000400000000000000" pitchFamily="2" charset="-78"/>
              </a:rPr>
              <a:t>استانهاي سیستان و بلوچستان، کهگیلویه و سمنان </a:t>
            </a:r>
            <a:r>
              <a:rPr lang="fa-IR" dirty="0" smtClean="0">
                <a:cs typeface="B Tabassom" panose="00000400000000000000" pitchFamily="2" charset="-78"/>
              </a:rPr>
              <a:t>به ترتیب طی دوره های </a:t>
            </a:r>
            <a:r>
              <a:rPr lang="fa-IR" u="sng" dirty="0" smtClean="0">
                <a:cs typeface="B Tabassom" panose="00000400000000000000" pitchFamily="2" charset="-78"/>
              </a:rPr>
              <a:t>1335 الی 1345 ، 1345 الی 1365 و 1375 الی 1390</a:t>
            </a:r>
            <a:r>
              <a:rPr lang="fa-IR" dirty="0" smtClean="0">
                <a:cs typeface="B Tabassom" panose="00000400000000000000" pitchFamily="2" charset="-78"/>
              </a:rPr>
              <a:t> رتبه </a:t>
            </a:r>
            <a:r>
              <a:rPr lang="fa-IR" dirty="0">
                <a:cs typeface="B Tabassom" panose="00000400000000000000" pitchFamily="2" charset="-78"/>
              </a:rPr>
              <a:t>آخر استانهاي کشور را به خود اختصاص دادند. </a:t>
            </a:r>
            <a:endParaRPr lang="fa-IR" dirty="0" smtClean="0">
              <a:cs typeface="B Tabassom" panose="00000400000000000000" pitchFamily="2" charset="-78"/>
            </a:endParaRPr>
          </a:p>
          <a:p>
            <a:pPr marL="0" indent="0" algn="r" rtl="1">
              <a:buNone/>
            </a:pPr>
            <a:r>
              <a:rPr lang="fa-IR" dirty="0" smtClean="0">
                <a:cs typeface="B Tabassom" panose="00000400000000000000" pitchFamily="2" charset="-78"/>
              </a:rPr>
              <a:t>در </a:t>
            </a:r>
            <a:r>
              <a:rPr lang="fa-IR" dirty="0">
                <a:cs typeface="B Tabassom" panose="00000400000000000000" pitchFamily="2" charset="-78"/>
              </a:rPr>
              <a:t>خصوص تعداد سکونتگاه </a:t>
            </a:r>
            <a:r>
              <a:rPr lang="fa-IR" dirty="0" smtClean="0">
                <a:cs typeface="B Tabassom" panose="00000400000000000000" pitchFamily="2" charset="-78"/>
              </a:rPr>
              <a:t>هاي شهري </a:t>
            </a:r>
            <a:r>
              <a:rPr lang="fa-IR" dirty="0">
                <a:cs typeface="B Tabassom" panose="00000400000000000000" pitchFamily="2" charset="-78"/>
              </a:rPr>
              <a:t>نیز استان </a:t>
            </a:r>
            <a:r>
              <a:rPr lang="fa-IR" dirty="0">
                <a:solidFill>
                  <a:srgbClr val="FF0000"/>
                </a:solidFill>
                <a:cs typeface="B Tabassom" panose="00000400000000000000" pitchFamily="2" charset="-78"/>
              </a:rPr>
              <a:t>اصفهان</a:t>
            </a:r>
            <a:r>
              <a:rPr lang="fa-IR" dirty="0">
                <a:cs typeface="B Tabassom" panose="00000400000000000000" pitchFamily="2" charset="-78"/>
              </a:rPr>
              <a:t> طی دوره </a:t>
            </a:r>
            <a:r>
              <a:rPr lang="fa-IR" u="sng" dirty="0">
                <a:cs typeface="B Tabassom" panose="00000400000000000000" pitchFamily="2" charset="-78"/>
              </a:rPr>
              <a:t>1335 الی 1390</a:t>
            </a:r>
            <a:r>
              <a:rPr lang="fa-IR" dirty="0">
                <a:cs typeface="B Tabassom" panose="00000400000000000000" pitchFamily="2" charset="-78"/>
              </a:rPr>
              <a:t> در رتبه اول و استان ها ي </a:t>
            </a:r>
            <a:r>
              <a:rPr lang="fa-IR" dirty="0">
                <a:solidFill>
                  <a:srgbClr val="FF0000"/>
                </a:solidFill>
                <a:cs typeface="B Tabassom" panose="00000400000000000000" pitchFamily="2" charset="-78"/>
              </a:rPr>
              <a:t>سیستان و بلوچستان، کهگیلویه </a:t>
            </a:r>
            <a:r>
              <a:rPr lang="fa-IR" dirty="0" smtClean="0">
                <a:solidFill>
                  <a:srgbClr val="FF0000"/>
                </a:solidFill>
                <a:cs typeface="B Tabassom" panose="00000400000000000000" pitchFamily="2" charset="-78"/>
              </a:rPr>
              <a:t>و </a:t>
            </a:r>
            <a:r>
              <a:rPr lang="fa-IR" dirty="0">
                <a:solidFill>
                  <a:srgbClr val="FF0000"/>
                </a:solidFill>
                <a:cs typeface="B Tabassom" panose="00000400000000000000" pitchFamily="2" charset="-78"/>
              </a:rPr>
              <a:t>بویراحمد و قم </a:t>
            </a:r>
            <a:r>
              <a:rPr lang="fa-IR" dirty="0">
                <a:cs typeface="B Tabassom" panose="00000400000000000000" pitchFamily="2" charset="-78"/>
              </a:rPr>
              <a:t>به ترتیب طی دوره ها ي </a:t>
            </a:r>
            <a:r>
              <a:rPr lang="fa-IR" u="sng" dirty="0">
                <a:cs typeface="B Tabassom" panose="00000400000000000000" pitchFamily="2" charset="-78"/>
              </a:rPr>
              <a:t>1335 الی </a:t>
            </a:r>
            <a:r>
              <a:rPr lang="fa-IR" u="sng" dirty="0" smtClean="0">
                <a:cs typeface="B Tabassom" panose="00000400000000000000" pitchFamily="2" charset="-78"/>
              </a:rPr>
              <a:t>1345 ، 1345 </a:t>
            </a:r>
            <a:r>
              <a:rPr lang="fa-IR" u="sng" dirty="0">
                <a:cs typeface="B Tabassom" panose="00000400000000000000" pitchFamily="2" charset="-78"/>
              </a:rPr>
              <a:t>الی 1365 و 1365 الی 1390</a:t>
            </a:r>
            <a:r>
              <a:rPr lang="fa-IR" dirty="0">
                <a:cs typeface="B Tabassom" panose="00000400000000000000" pitchFamily="2" charset="-78"/>
              </a:rPr>
              <a:t> در رتبه آخر ، استانهاي کشور قرار داشتند.</a:t>
            </a:r>
          </a:p>
          <a:p>
            <a:pPr marL="0" indent="0" algn="r" rtl="1">
              <a:buNone/>
            </a:pPr>
            <a:endParaRPr lang="fa-IR" dirty="0">
              <a:cs typeface="B Tabassom" panose="00000400000000000000" pitchFamily="2" charset="-78"/>
            </a:endParaRPr>
          </a:p>
          <a:p>
            <a:pPr marL="0" indent="0" algn="r" rtl="1">
              <a:buNone/>
            </a:pPr>
            <a:endParaRPr lang="fa-IR" dirty="0">
              <a:cs typeface="B Tabassom" panose="00000400000000000000" pitchFamily="2" charset="-78"/>
            </a:endParaRPr>
          </a:p>
          <a:p>
            <a:pPr algn="r" rtl="1"/>
            <a:endParaRPr lang="en-US" dirty="0">
              <a:cs typeface="B Tabassom" panose="00000400000000000000" pitchFamily="2" charset="-78"/>
            </a:endParaRPr>
          </a:p>
        </p:txBody>
      </p:sp>
    </p:spTree>
    <p:extLst>
      <p:ext uri="{BB962C8B-B14F-4D97-AF65-F5344CB8AC3E}">
        <p14:creationId xmlns:p14="http://schemas.microsoft.com/office/powerpoint/2010/main" val="37681107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06824"/>
            <a:ext cx="10515600" cy="5370139"/>
          </a:xfrm>
        </p:spPr>
        <p:txBody>
          <a:bodyPr>
            <a:normAutofit fontScale="92500"/>
          </a:bodyPr>
          <a:lstStyle/>
          <a:p>
            <a:pPr marL="0" indent="0" algn="r" rtl="1">
              <a:buNone/>
            </a:pPr>
            <a:r>
              <a:rPr lang="fa-IR" dirty="0" smtClean="0">
                <a:cs typeface="B Tabassom" panose="00000400000000000000" pitchFamily="2" charset="-78"/>
              </a:rPr>
              <a:t>تعادل</a:t>
            </a:r>
            <a:r>
              <a:rPr lang="fa-IR" dirty="0">
                <a:cs typeface="B Tabassom" panose="00000400000000000000" pitchFamily="2" charset="-78"/>
              </a:rPr>
              <a:t> </a:t>
            </a:r>
            <a:r>
              <a:rPr lang="fa-IR" dirty="0" smtClean="0">
                <a:cs typeface="B Tabassom" panose="00000400000000000000" pitchFamily="2" charset="-78"/>
              </a:rPr>
              <a:t>فضایی </a:t>
            </a:r>
            <a:r>
              <a:rPr lang="fa-IR" dirty="0">
                <a:cs typeface="B Tabassom" panose="00000400000000000000" pitchFamily="2" charset="-78"/>
              </a:rPr>
              <a:t>جمعیت سکونتگاههاي شهري ایران پس از یک روند نزولی طی دوره </a:t>
            </a:r>
            <a:r>
              <a:rPr lang="fa-IR" u="sng" dirty="0">
                <a:cs typeface="B Tabassom" panose="00000400000000000000" pitchFamily="2" charset="-78"/>
              </a:rPr>
              <a:t>1335 الی 1355</a:t>
            </a:r>
            <a:r>
              <a:rPr lang="fa-IR" dirty="0">
                <a:cs typeface="B Tabassom" panose="00000400000000000000" pitchFamily="2" charset="-78"/>
              </a:rPr>
              <a:t> ، با یک روند </a:t>
            </a:r>
            <a:r>
              <a:rPr lang="fa-IR" dirty="0" smtClean="0">
                <a:solidFill>
                  <a:srgbClr val="FF0000"/>
                </a:solidFill>
                <a:cs typeface="B Tabassom" panose="00000400000000000000" pitchFamily="2" charset="-78"/>
              </a:rPr>
              <a:t>صعودي</a:t>
            </a:r>
            <a:r>
              <a:rPr lang="fa-IR" dirty="0" smtClean="0">
                <a:cs typeface="B Tabassom" panose="00000400000000000000" pitchFamily="2" charset="-78"/>
              </a:rPr>
              <a:t> طی </a:t>
            </a:r>
            <a:r>
              <a:rPr lang="fa-IR" dirty="0">
                <a:cs typeface="B Tabassom" panose="00000400000000000000" pitchFamily="2" charset="-78"/>
              </a:rPr>
              <a:t>دوره </a:t>
            </a:r>
            <a:r>
              <a:rPr lang="fa-IR" u="sng" dirty="0">
                <a:cs typeface="B Tabassom" panose="00000400000000000000" pitchFamily="2" charset="-78"/>
              </a:rPr>
              <a:t>1355 الی 1365</a:t>
            </a:r>
            <a:r>
              <a:rPr lang="fa-IR" dirty="0">
                <a:cs typeface="B Tabassom" panose="00000400000000000000" pitchFamily="2" charset="-78"/>
              </a:rPr>
              <a:t> همراه بوده است، اما پس از این سال مجدد روند فوق تا سال </a:t>
            </a:r>
            <a:r>
              <a:rPr lang="fa-IR" u="sng" dirty="0">
                <a:cs typeface="B Tabassom" panose="00000400000000000000" pitchFamily="2" charset="-78"/>
              </a:rPr>
              <a:t>1390</a:t>
            </a:r>
            <a:r>
              <a:rPr lang="fa-IR" dirty="0">
                <a:cs typeface="B Tabassom" panose="00000400000000000000" pitchFamily="2" charset="-78"/>
              </a:rPr>
              <a:t> </a:t>
            </a:r>
            <a:r>
              <a:rPr lang="fa-IR" dirty="0">
                <a:solidFill>
                  <a:srgbClr val="FF0000"/>
                </a:solidFill>
                <a:cs typeface="B Tabassom" panose="00000400000000000000" pitchFamily="2" charset="-78"/>
              </a:rPr>
              <a:t>معکوس</a:t>
            </a:r>
            <a:r>
              <a:rPr lang="fa-IR" dirty="0">
                <a:cs typeface="B Tabassom" panose="00000400000000000000" pitchFamily="2" charset="-78"/>
              </a:rPr>
              <a:t> </a:t>
            </a:r>
            <a:r>
              <a:rPr lang="fa-IR" dirty="0">
                <a:solidFill>
                  <a:srgbClr val="FF0000"/>
                </a:solidFill>
                <a:cs typeface="B Tabassom" panose="00000400000000000000" pitchFamily="2" charset="-78"/>
              </a:rPr>
              <a:t>و به </a:t>
            </a:r>
            <a:r>
              <a:rPr lang="fa-IR" dirty="0" smtClean="0">
                <a:solidFill>
                  <a:srgbClr val="FF0000"/>
                </a:solidFill>
                <a:cs typeface="B Tabassom" panose="00000400000000000000" pitchFamily="2" charset="-78"/>
              </a:rPr>
              <a:t>سمت عدم </a:t>
            </a:r>
            <a:r>
              <a:rPr lang="fa-IR" dirty="0">
                <a:solidFill>
                  <a:srgbClr val="FF0000"/>
                </a:solidFill>
                <a:cs typeface="B Tabassom" panose="00000400000000000000" pitchFamily="2" charset="-78"/>
              </a:rPr>
              <a:t>تعادل </a:t>
            </a:r>
            <a:r>
              <a:rPr lang="fa-IR" dirty="0">
                <a:cs typeface="B Tabassom" panose="00000400000000000000" pitchFamily="2" charset="-78"/>
              </a:rPr>
              <a:t>نیل نمود. در خصوص تعداد سکونتگاههاي شهري نیز کشور در سال </a:t>
            </a:r>
            <a:r>
              <a:rPr lang="fa-IR" u="sng" dirty="0">
                <a:cs typeface="B Tabassom" panose="00000400000000000000" pitchFamily="2" charset="-78"/>
              </a:rPr>
              <a:t>1335</a:t>
            </a:r>
            <a:r>
              <a:rPr lang="fa-IR" dirty="0">
                <a:cs typeface="B Tabassom" panose="00000400000000000000" pitchFamily="2" charset="-78"/>
              </a:rPr>
              <a:t> در </a:t>
            </a:r>
            <a:r>
              <a:rPr lang="fa-IR" dirty="0">
                <a:solidFill>
                  <a:srgbClr val="FF0000"/>
                </a:solidFill>
                <a:cs typeface="B Tabassom" panose="00000400000000000000" pitchFamily="2" charset="-78"/>
              </a:rPr>
              <a:t>نامتعادلترین</a:t>
            </a:r>
            <a:r>
              <a:rPr lang="fa-IR" dirty="0">
                <a:cs typeface="B Tabassom" panose="00000400000000000000" pitchFamily="2" charset="-78"/>
              </a:rPr>
              <a:t> حالت قرار</a:t>
            </a:r>
          </a:p>
          <a:p>
            <a:pPr marL="0" indent="0" algn="r" rtl="1">
              <a:buNone/>
            </a:pPr>
            <a:r>
              <a:rPr lang="fa-IR" dirty="0">
                <a:cs typeface="B Tabassom" panose="00000400000000000000" pitchFamily="2" charset="-78"/>
              </a:rPr>
              <a:t>داشت، ولی طی دوره </a:t>
            </a:r>
            <a:r>
              <a:rPr lang="fa-IR" u="sng" dirty="0">
                <a:cs typeface="B Tabassom" panose="00000400000000000000" pitchFamily="2" charset="-78"/>
              </a:rPr>
              <a:t>1345 الی 1375</a:t>
            </a:r>
            <a:r>
              <a:rPr lang="fa-IR" dirty="0">
                <a:cs typeface="B Tabassom" panose="00000400000000000000" pitchFamily="2" charset="-78"/>
              </a:rPr>
              <a:t> با روندي </a:t>
            </a:r>
            <a:r>
              <a:rPr lang="fa-IR" dirty="0">
                <a:solidFill>
                  <a:srgbClr val="FF0000"/>
                </a:solidFill>
                <a:cs typeface="B Tabassom" panose="00000400000000000000" pitchFamily="2" charset="-78"/>
              </a:rPr>
              <a:t>صعودي</a:t>
            </a:r>
            <a:r>
              <a:rPr lang="fa-IR" dirty="0">
                <a:cs typeface="B Tabassom" panose="00000400000000000000" pitchFamily="2" charset="-78"/>
              </a:rPr>
              <a:t> به سمت تعادل </a:t>
            </a:r>
            <a:r>
              <a:rPr lang="fa-IR" dirty="0" smtClean="0">
                <a:cs typeface="B Tabassom" panose="00000400000000000000" pitchFamily="2" charset="-78"/>
              </a:rPr>
              <a:t>حرکت </a:t>
            </a:r>
            <a:r>
              <a:rPr lang="fa-IR" dirty="0">
                <a:cs typeface="B Tabassom" panose="00000400000000000000" pitchFamily="2" charset="-78"/>
              </a:rPr>
              <a:t>کرد، اما طی دوره </a:t>
            </a:r>
            <a:r>
              <a:rPr lang="fa-IR" u="sng" dirty="0">
                <a:cs typeface="B Tabassom" panose="00000400000000000000" pitchFamily="2" charset="-78"/>
              </a:rPr>
              <a:t>1375 الی</a:t>
            </a:r>
          </a:p>
          <a:p>
            <a:pPr marL="0" indent="0" algn="r" rtl="1">
              <a:buNone/>
            </a:pPr>
            <a:r>
              <a:rPr lang="fa-IR" u="sng" dirty="0">
                <a:cs typeface="B Tabassom" panose="00000400000000000000" pitchFamily="2" charset="-78"/>
              </a:rPr>
              <a:t>1390 </a:t>
            </a:r>
            <a:r>
              <a:rPr lang="fa-IR" dirty="0">
                <a:cs typeface="B Tabassom" panose="00000400000000000000" pitchFamily="2" charset="-78"/>
              </a:rPr>
              <a:t>، مجدداً روند فوق </a:t>
            </a:r>
            <a:r>
              <a:rPr lang="fa-IR" dirty="0">
                <a:solidFill>
                  <a:srgbClr val="FF0000"/>
                </a:solidFill>
                <a:cs typeface="B Tabassom" panose="00000400000000000000" pitchFamily="2" charset="-78"/>
              </a:rPr>
              <a:t>معکوس و به سمت عدم تعادل </a:t>
            </a:r>
            <a:r>
              <a:rPr lang="fa-IR" dirty="0">
                <a:cs typeface="B Tabassom" panose="00000400000000000000" pitchFamily="2" charset="-78"/>
              </a:rPr>
              <a:t>نیل نمود. بررسی وضعیت تعادل فضایی نظام شهري ایران</a:t>
            </a:r>
          </a:p>
          <a:p>
            <a:pPr marL="0" indent="0" algn="r" rtl="1">
              <a:buNone/>
            </a:pPr>
            <a:r>
              <a:rPr lang="fa-IR" dirty="0">
                <a:cs typeface="B Tabassom" panose="00000400000000000000" pitchFamily="2" charset="-78"/>
              </a:rPr>
              <a:t>در سطح منطقهاي نیز حاکی از آن است، که استانهاي کرمانشاه، </a:t>
            </a:r>
            <a:r>
              <a:rPr lang="fa-IR" dirty="0">
                <a:solidFill>
                  <a:srgbClr val="FF0000"/>
                </a:solidFill>
                <a:cs typeface="B Tabassom" panose="00000400000000000000" pitchFamily="2" charset="-78"/>
              </a:rPr>
              <a:t>گیلان و کرمان </a:t>
            </a:r>
            <a:r>
              <a:rPr lang="fa-IR" dirty="0">
                <a:cs typeface="B Tabassom" panose="00000400000000000000" pitchFamily="2" charset="-78"/>
              </a:rPr>
              <a:t>به ترتیب طی دوره </a:t>
            </a:r>
            <a:r>
              <a:rPr lang="fa-IR" u="sng" dirty="0">
                <a:cs typeface="B Tabassom" panose="00000400000000000000" pitchFamily="2" charset="-78"/>
              </a:rPr>
              <a:t>1335 الی</a:t>
            </a:r>
          </a:p>
          <a:p>
            <a:pPr marL="0" indent="0" algn="r" rtl="1">
              <a:buNone/>
            </a:pPr>
            <a:r>
              <a:rPr lang="fa-IR" u="sng" dirty="0">
                <a:cs typeface="B Tabassom" panose="00000400000000000000" pitchFamily="2" charset="-78"/>
              </a:rPr>
              <a:t>1355 </a:t>
            </a:r>
            <a:r>
              <a:rPr lang="fa-IR" dirty="0">
                <a:cs typeface="B Tabassom" panose="00000400000000000000" pitchFamily="2" charset="-78"/>
              </a:rPr>
              <a:t>و استان </a:t>
            </a:r>
            <a:r>
              <a:rPr lang="fa-IR" dirty="0">
                <a:solidFill>
                  <a:srgbClr val="FF0000"/>
                </a:solidFill>
                <a:cs typeface="B Tabassom" panose="00000400000000000000" pitchFamily="2" charset="-78"/>
              </a:rPr>
              <a:t>اصفهان</a:t>
            </a:r>
            <a:r>
              <a:rPr lang="fa-IR" dirty="0">
                <a:cs typeface="B Tabassom" panose="00000400000000000000" pitchFamily="2" charset="-78"/>
              </a:rPr>
              <a:t> طی دوره </a:t>
            </a:r>
            <a:r>
              <a:rPr lang="fa-IR" u="sng" dirty="0">
                <a:cs typeface="B Tabassom" panose="00000400000000000000" pitchFamily="2" charset="-78"/>
              </a:rPr>
              <a:t>1365 الی 1390</a:t>
            </a:r>
            <a:r>
              <a:rPr lang="fa-IR" dirty="0">
                <a:cs typeface="B Tabassom" panose="00000400000000000000" pitchFamily="2" charset="-78"/>
              </a:rPr>
              <a:t> ، رتبه اول و </a:t>
            </a:r>
            <a:r>
              <a:rPr lang="fa-IR" dirty="0">
                <a:solidFill>
                  <a:srgbClr val="FF0000"/>
                </a:solidFill>
                <a:cs typeface="B Tabassom" panose="00000400000000000000" pitchFamily="2" charset="-78"/>
              </a:rPr>
              <a:t>استانهاي سیستان و بلوچستان، مازندران، کهگیلویه و</a:t>
            </a:r>
          </a:p>
          <a:p>
            <a:pPr marL="0" indent="0" algn="r" rtl="1">
              <a:buNone/>
            </a:pPr>
            <a:r>
              <a:rPr lang="fa-IR" dirty="0">
                <a:solidFill>
                  <a:srgbClr val="FF0000"/>
                </a:solidFill>
                <a:cs typeface="B Tabassom" panose="00000400000000000000" pitchFamily="2" charset="-78"/>
              </a:rPr>
              <a:t>بویراحمد و سمنان </a:t>
            </a:r>
            <a:r>
              <a:rPr lang="fa-IR" dirty="0">
                <a:cs typeface="B Tabassom" panose="00000400000000000000" pitchFamily="2" charset="-78"/>
              </a:rPr>
              <a:t>طی دوره </a:t>
            </a:r>
            <a:r>
              <a:rPr lang="fa-IR" u="sng" dirty="0">
                <a:cs typeface="B Tabassom" panose="00000400000000000000" pitchFamily="2" charset="-78"/>
              </a:rPr>
              <a:t>1335 الی 1365</a:t>
            </a:r>
            <a:r>
              <a:rPr lang="fa-IR" dirty="0">
                <a:cs typeface="B Tabassom" panose="00000400000000000000" pitchFamily="2" charset="-78"/>
              </a:rPr>
              <a:t> و استان </a:t>
            </a:r>
            <a:r>
              <a:rPr lang="fa-IR" dirty="0">
                <a:solidFill>
                  <a:srgbClr val="FF0000"/>
                </a:solidFill>
                <a:cs typeface="B Tabassom" panose="00000400000000000000" pitchFamily="2" charset="-78"/>
              </a:rPr>
              <a:t>قم </a:t>
            </a:r>
            <a:r>
              <a:rPr lang="fa-IR" dirty="0">
                <a:cs typeface="B Tabassom" panose="00000400000000000000" pitchFamily="2" charset="-78"/>
              </a:rPr>
              <a:t>طی دوره </a:t>
            </a:r>
            <a:r>
              <a:rPr lang="fa-IR" u="sng" dirty="0">
                <a:cs typeface="B Tabassom" panose="00000400000000000000" pitchFamily="2" charset="-78"/>
              </a:rPr>
              <a:t>1375 الی 1390</a:t>
            </a:r>
            <a:r>
              <a:rPr lang="fa-IR" dirty="0">
                <a:cs typeface="B Tabassom" panose="00000400000000000000" pitchFamily="2" charset="-78"/>
              </a:rPr>
              <a:t> ، رتبه آخر را در سطح کشور</a:t>
            </a:r>
          </a:p>
          <a:p>
            <a:pPr marL="0" indent="0" algn="r" rtl="1">
              <a:buNone/>
            </a:pPr>
            <a:r>
              <a:rPr lang="fa-IR" dirty="0">
                <a:cs typeface="B Tabassom" panose="00000400000000000000" pitchFamily="2" charset="-78"/>
              </a:rPr>
              <a:t>به خود اختصاص داده بودند. </a:t>
            </a:r>
            <a:endParaRPr lang="en-US" dirty="0">
              <a:cs typeface="B Tabassom" panose="00000400000000000000" pitchFamily="2" charset="-78"/>
            </a:endParaRPr>
          </a:p>
        </p:txBody>
      </p:sp>
    </p:spTree>
    <p:extLst>
      <p:ext uri="{BB962C8B-B14F-4D97-AF65-F5344CB8AC3E}">
        <p14:creationId xmlns:p14="http://schemas.microsoft.com/office/powerpoint/2010/main" val="18737292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00953"/>
            <a:ext cx="10515600" cy="5276010"/>
          </a:xfrm>
        </p:spPr>
        <p:txBody>
          <a:bodyPr>
            <a:normAutofit/>
          </a:bodyPr>
          <a:lstStyle/>
          <a:p>
            <a:pPr marL="0" indent="0" algn="r" rtl="1">
              <a:buNone/>
            </a:pPr>
            <a:r>
              <a:rPr lang="fa-IR" dirty="0">
                <a:cs typeface="B Tabassom" panose="00000400000000000000" pitchFamily="2" charset="-78"/>
              </a:rPr>
              <a:t>در خصوص تعداد سکونتگاههاي شهري نیز استان </a:t>
            </a:r>
            <a:r>
              <a:rPr lang="fa-IR" dirty="0">
                <a:solidFill>
                  <a:srgbClr val="FF0000"/>
                </a:solidFill>
                <a:cs typeface="B Tabassom" panose="00000400000000000000" pitchFamily="2" charset="-78"/>
              </a:rPr>
              <a:t>خوزستان</a:t>
            </a:r>
            <a:r>
              <a:rPr lang="fa-IR" dirty="0">
                <a:cs typeface="B Tabassom" panose="00000400000000000000" pitchFamily="2" charset="-78"/>
              </a:rPr>
              <a:t> در </a:t>
            </a:r>
            <a:r>
              <a:rPr lang="fa-IR" dirty="0" smtClean="0">
                <a:cs typeface="B Tabassom" panose="00000400000000000000" pitchFamily="2" charset="-78"/>
              </a:rPr>
              <a:t>سالهاي </a:t>
            </a:r>
            <a:r>
              <a:rPr lang="fa-IR" u="sng" dirty="0">
                <a:cs typeface="B Tabassom" panose="00000400000000000000" pitchFamily="2" charset="-78"/>
              </a:rPr>
              <a:t>1335 </a:t>
            </a:r>
            <a:r>
              <a:rPr lang="fa-IR" u="sng" dirty="0" smtClean="0">
                <a:cs typeface="B Tabassom" panose="00000400000000000000" pitchFamily="2" charset="-78"/>
              </a:rPr>
              <a:t>و 1355 </a:t>
            </a:r>
            <a:r>
              <a:rPr lang="fa-IR" dirty="0">
                <a:cs typeface="B Tabassom" panose="00000400000000000000" pitchFamily="2" charset="-78"/>
              </a:rPr>
              <a:t>، استان </a:t>
            </a:r>
            <a:r>
              <a:rPr lang="fa-IR" dirty="0">
                <a:solidFill>
                  <a:srgbClr val="FF0000"/>
                </a:solidFill>
                <a:cs typeface="B Tabassom" panose="00000400000000000000" pitchFamily="2" charset="-78"/>
              </a:rPr>
              <a:t>مرکزي</a:t>
            </a:r>
            <a:r>
              <a:rPr lang="fa-IR" dirty="0">
                <a:cs typeface="B Tabassom" panose="00000400000000000000" pitchFamily="2" charset="-78"/>
              </a:rPr>
              <a:t> در سال </a:t>
            </a:r>
            <a:r>
              <a:rPr lang="fa-IR" u="sng" dirty="0">
                <a:cs typeface="B Tabassom" panose="00000400000000000000" pitchFamily="2" charset="-78"/>
              </a:rPr>
              <a:t>1345</a:t>
            </a:r>
            <a:r>
              <a:rPr lang="fa-IR" dirty="0">
                <a:cs typeface="B Tabassom" panose="00000400000000000000" pitchFamily="2" charset="-78"/>
              </a:rPr>
              <a:t> و استان </a:t>
            </a:r>
            <a:r>
              <a:rPr lang="fa-IR" dirty="0">
                <a:solidFill>
                  <a:srgbClr val="FF0000"/>
                </a:solidFill>
                <a:cs typeface="B Tabassom" panose="00000400000000000000" pitchFamily="2" charset="-78"/>
              </a:rPr>
              <a:t>تهران</a:t>
            </a:r>
            <a:r>
              <a:rPr lang="fa-IR" dirty="0">
                <a:cs typeface="B Tabassom" panose="00000400000000000000" pitchFamily="2" charset="-78"/>
              </a:rPr>
              <a:t> طی دوره </a:t>
            </a:r>
            <a:r>
              <a:rPr lang="fa-IR" u="sng" dirty="0">
                <a:cs typeface="B Tabassom" panose="00000400000000000000" pitchFamily="2" charset="-78"/>
              </a:rPr>
              <a:t>1365 الی 1390</a:t>
            </a:r>
            <a:r>
              <a:rPr lang="fa-IR" dirty="0">
                <a:cs typeface="B Tabassom" panose="00000400000000000000" pitchFamily="2" charset="-78"/>
              </a:rPr>
              <a:t> متعادل تر ین وضعیت و استان ها </a:t>
            </a:r>
            <a:r>
              <a:rPr lang="fa-IR" dirty="0" smtClean="0">
                <a:cs typeface="B Tabassom" panose="00000400000000000000" pitchFamily="2" charset="-78"/>
              </a:rPr>
              <a:t>ي </a:t>
            </a:r>
            <a:r>
              <a:rPr lang="fa-IR" dirty="0" smtClean="0">
                <a:solidFill>
                  <a:srgbClr val="FF0000"/>
                </a:solidFill>
                <a:cs typeface="B Tabassom" panose="00000400000000000000" pitchFamily="2" charset="-78"/>
              </a:rPr>
              <a:t>سیستان </a:t>
            </a:r>
            <a:r>
              <a:rPr lang="fa-IR" dirty="0">
                <a:solidFill>
                  <a:srgbClr val="FF0000"/>
                </a:solidFill>
                <a:cs typeface="B Tabassom" panose="00000400000000000000" pitchFamily="2" charset="-78"/>
              </a:rPr>
              <a:t>و بلوچستان، کرمان، کهگیلویه و بویراحمد، ایلام و قم </a:t>
            </a:r>
            <a:r>
              <a:rPr lang="fa-IR" dirty="0">
                <a:cs typeface="B Tabassom" panose="00000400000000000000" pitchFamily="2" charset="-78"/>
              </a:rPr>
              <a:t>به ترتیب طی سال ها ي </a:t>
            </a:r>
            <a:r>
              <a:rPr lang="fa-IR" u="sng" dirty="0">
                <a:cs typeface="B Tabassom" panose="00000400000000000000" pitchFamily="2" charset="-78"/>
              </a:rPr>
              <a:t>1335 الی 1375</a:t>
            </a:r>
            <a:r>
              <a:rPr lang="fa-IR" dirty="0">
                <a:cs typeface="B Tabassom" panose="00000400000000000000" pitchFamily="2" charset="-78"/>
              </a:rPr>
              <a:t> و </a:t>
            </a:r>
            <a:r>
              <a:rPr lang="fa-IR" dirty="0" smtClean="0">
                <a:cs typeface="B Tabassom" panose="00000400000000000000" pitchFamily="2" charset="-78"/>
              </a:rPr>
              <a:t>استان </a:t>
            </a:r>
            <a:r>
              <a:rPr lang="fa-IR" dirty="0" smtClean="0">
                <a:solidFill>
                  <a:srgbClr val="FF0000"/>
                </a:solidFill>
                <a:cs typeface="B Tabassom" panose="00000400000000000000" pitchFamily="2" charset="-78"/>
              </a:rPr>
              <a:t>خراسان </a:t>
            </a:r>
            <a:r>
              <a:rPr lang="fa-IR" dirty="0">
                <a:solidFill>
                  <a:srgbClr val="FF0000"/>
                </a:solidFill>
                <a:cs typeface="B Tabassom" panose="00000400000000000000" pitchFamily="2" charset="-78"/>
              </a:rPr>
              <a:t>جنوبی </a:t>
            </a:r>
            <a:r>
              <a:rPr lang="fa-IR" dirty="0">
                <a:cs typeface="B Tabassom" panose="00000400000000000000" pitchFamily="2" charset="-78"/>
              </a:rPr>
              <a:t>طی سالهاي </a:t>
            </a:r>
            <a:r>
              <a:rPr lang="fa-IR" u="sng" dirty="0">
                <a:cs typeface="B Tabassom" panose="00000400000000000000" pitchFamily="2" charset="-78"/>
              </a:rPr>
              <a:t>1385 الی 1390</a:t>
            </a:r>
            <a:r>
              <a:rPr lang="fa-IR" dirty="0">
                <a:cs typeface="B Tabassom" panose="00000400000000000000" pitchFamily="2" charset="-78"/>
              </a:rPr>
              <a:t> نامتعادلترین وضعیت را دارا بودند. </a:t>
            </a:r>
            <a:endParaRPr lang="fa-IR" dirty="0" smtClean="0">
              <a:cs typeface="B Tabassom" panose="00000400000000000000" pitchFamily="2" charset="-78"/>
            </a:endParaRPr>
          </a:p>
        </p:txBody>
      </p:sp>
    </p:spTree>
    <p:extLst>
      <p:ext uri="{BB962C8B-B14F-4D97-AF65-F5344CB8AC3E}">
        <p14:creationId xmlns:p14="http://schemas.microsoft.com/office/powerpoint/2010/main" val="28691081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00953"/>
            <a:ext cx="10515600" cy="5276010"/>
          </a:xfrm>
        </p:spPr>
        <p:txBody>
          <a:bodyPr>
            <a:normAutofit/>
          </a:bodyPr>
          <a:lstStyle/>
          <a:p>
            <a:pPr marL="0" indent="0" algn="r" rtl="1">
              <a:buNone/>
            </a:pPr>
            <a:r>
              <a:rPr lang="fa-IR" dirty="0">
                <a:cs typeface="B Tabassom" panose="00000400000000000000" pitchFamily="2" charset="-78"/>
              </a:rPr>
              <a:t>با عنایت به عدم تعادلی که در نظام شهري ایران مشهود است، ضروري است، جهت </a:t>
            </a:r>
            <a:r>
              <a:rPr lang="fa-IR" u="sng" dirty="0">
                <a:solidFill>
                  <a:srgbClr val="FF0000"/>
                </a:solidFill>
                <a:cs typeface="B Tabassom" panose="00000400000000000000" pitchFamily="2" charset="-78"/>
              </a:rPr>
              <a:t>کاهش عدم تعادل نظام</a:t>
            </a:r>
          </a:p>
          <a:p>
            <a:pPr marL="0" indent="0" algn="r" rtl="1">
              <a:buNone/>
            </a:pPr>
            <a:r>
              <a:rPr lang="fa-IR" u="sng" dirty="0">
                <a:solidFill>
                  <a:srgbClr val="FF0000"/>
                </a:solidFill>
                <a:cs typeface="B Tabassom" panose="00000400000000000000" pitchFamily="2" charset="-78"/>
              </a:rPr>
              <a:t>شهري</a:t>
            </a:r>
            <a:r>
              <a:rPr lang="fa-IR" dirty="0">
                <a:cs typeface="B Tabassom" panose="00000400000000000000" pitchFamily="2" charset="-78"/>
              </a:rPr>
              <a:t> ایران کنترل رشد کلان شهرها و شهرهاي بزرگ از طریق تمرکز زدایی خدمات و فعالیتها ي این شهرها و</a:t>
            </a:r>
          </a:p>
          <a:p>
            <a:pPr marL="0" indent="0" algn="r" rtl="1">
              <a:buNone/>
            </a:pPr>
            <a:r>
              <a:rPr lang="fa-IR" dirty="0">
                <a:cs typeface="B Tabassom" panose="00000400000000000000" pitchFamily="2" charset="-78"/>
              </a:rPr>
              <a:t>توزیع بر اساس سلسله مراتب در سطوح نظام شبکه شهري کشور، ایجاد شهرهاي جدید پیرامون شهرها بزرگ،</a:t>
            </a:r>
          </a:p>
          <a:p>
            <a:pPr marL="0" indent="0" algn="r" rtl="1">
              <a:buNone/>
            </a:pPr>
            <a:r>
              <a:rPr lang="fa-IR" dirty="0">
                <a:cs typeface="B Tabassom" panose="00000400000000000000" pitchFamily="2" charset="-78"/>
              </a:rPr>
              <a:t>تمرکز زدایی صنعتی به نفع شهرهاي متوسط و کوچک، ارتقاء نقش و کارکرد شهرهاي متوسط در ارائه خدمات</a:t>
            </a:r>
          </a:p>
          <a:p>
            <a:pPr marL="0" indent="0" algn="r" rtl="1">
              <a:buNone/>
            </a:pPr>
            <a:r>
              <a:rPr lang="fa-IR" dirty="0">
                <a:cs typeface="B Tabassom" panose="00000400000000000000" pitchFamily="2" charset="-78"/>
              </a:rPr>
              <a:t>ناحیهاي، ارتقاء کشش پذیري و جاذبه شهرهاي کوچک و بسیار کوچک از طریق تقویت زیربناهاي اقتصادي و</a:t>
            </a:r>
          </a:p>
          <a:p>
            <a:pPr marL="0" indent="0" algn="r" rtl="1">
              <a:buNone/>
            </a:pPr>
            <a:r>
              <a:rPr lang="fa-IR" dirty="0">
                <a:cs typeface="B Tabassom" panose="00000400000000000000" pitchFamily="2" charset="-78"/>
              </a:rPr>
              <a:t>اجتماعی، اعمال سیاستهاي تقویتی براي جلوگیري مهاجرت از روستاها به شهرها از طریق سیاست </a:t>
            </a:r>
            <a:r>
              <a:rPr lang="fa-IR" dirty="0" smtClean="0">
                <a:cs typeface="B Tabassom" panose="00000400000000000000" pitchFamily="2" charset="-78"/>
              </a:rPr>
              <a:t>گذاريها </a:t>
            </a:r>
            <a:r>
              <a:rPr lang="fa-IR" dirty="0">
                <a:cs typeface="B Tabassom" panose="00000400000000000000" pitchFamily="2" charset="-78"/>
              </a:rPr>
              <a:t>و</a:t>
            </a:r>
          </a:p>
          <a:p>
            <a:pPr marL="0" indent="0" algn="r" rtl="1">
              <a:buNone/>
            </a:pPr>
            <a:r>
              <a:rPr lang="fa-IR" dirty="0">
                <a:cs typeface="B Tabassom" panose="00000400000000000000" pitchFamily="2" charset="-78"/>
              </a:rPr>
              <a:t>برنامه ریزيها در دستور کار قرار گیرد.</a:t>
            </a: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26823881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تعادل منطقه ای در ایران</a:t>
            </a:r>
            <a:endParaRPr lang="en-US" dirty="0">
              <a:cs typeface="B Tabassom" panose="00000400000000000000"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Tabassom" panose="00000400000000000000" pitchFamily="2" charset="-78"/>
              </a:rPr>
              <a:t>کشور ایران در سال 1385 دارای 30 استان بوده است. برای تعیین درجه توسعه یافتگی و نشان دادن نابرابری ها منطقه ای در ایران از 60 شاخص انتخابی شامل،12شاخص فرهنگی-اجتماعی، 10 شاخص صنعتی ، 16 شاخص اقتصادی-جمعیتی، 12 شاخص کالبدی-زیربنایی و 10 شاخص بهداشتی-درمانی استفاده شده و با استفاده از تاکسونومی به تحلیل خوشه ای استان های کشور پرداخته شده است.</a:t>
            </a:r>
            <a:endParaRPr lang="en-US" dirty="0">
              <a:cs typeface="B Tabassom" panose="00000400000000000000" pitchFamily="2" charset="-78"/>
            </a:endParaRPr>
          </a:p>
        </p:txBody>
      </p:sp>
    </p:spTree>
    <p:extLst>
      <p:ext uri="{BB962C8B-B14F-4D97-AF65-F5344CB8AC3E}">
        <p14:creationId xmlns:p14="http://schemas.microsoft.com/office/powerpoint/2010/main" val="9112310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abassom" panose="00000400000000000000" pitchFamily="2" charset="-78"/>
              </a:rPr>
              <a:t>مشروح اخبار</a:t>
            </a:r>
            <a:endParaRPr lang="en-US" dirty="0">
              <a:cs typeface="B Tabassom" panose="00000400000000000000" pitchFamily="2" charset="-78"/>
            </a:endParaRPr>
          </a:p>
        </p:txBody>
      </p:sp>
      <p:sp>
        <p:nvSpPr>
          <p:cNvPr id="3" name="Content Placeholder 2"/>
          <p:cNvSpPr>
            <a:spLocks noGrp="1"/>
          </p:cNvSpPr>
          <p:nvPr>
            <p:ph idx="1"/>
          </p:nvPr>
        </p:nvSpPr>
        <p:spPr/>
        <p:txBody>
          <a:bodyPr/>
          <a:lstStyle/>
          <a:p>
            <a:pPr algn="r" rtl="1"/>
            <a:r>
              <a:rPr lang="fa-IR" dirty="0" smtClean="0">
                <a:cs typeface="B Tabassom" panose="00000400000000000000" pitchFamily="2" charset="-78"/>
              </a:rPr>
              <a:t>21</a:t>
            </a:r>
            <a:r>
              <a:rPr lang="en-US" b="1" dirty="0" smtClean="0">
                <a:cs typeface="B Tabassom" panose="00000400000000000000" pitchFamily="2" charset="-78"/>
              </a:rPr>
              <a:t> </a:t>
            </a:r>
            <a:r>
              <a:rPr lang="fa-IR" b="1" dirty="0">
                <a:cs typeface="B Tabassom" panose="00000400000000000000" pitchFamily="2" charset="-78"/>
              </a:rPr>
              <a:t>درصد جمعیت شهری ساکن تهران هستند</a:t>
            </a:r>
            <a:endParaRPr lang="en-US" b="1" dirty="0">
              <a:cs typeface="B Tabassom" panose="00000400000000000000" pitchFamily="2" charset="-78"/>
            </a:endParaRPr>
          </a:p>
          <a:p>
            <a:pPr algn="r" rtl="1"/>
            <a:r>
              <a:rPr lang="fa-IR" dirty="0" smtClean="0">
                <a:cs typeface="B Tabassom" panose="00000400000000000000" pitchFamily="2" charset="-78"/>
              </a:rPr>
              <a:t>58</a:t>
            </a:r>
            <a:r>
              <a:rPr lang="en-US" b="1" dirty="0" smtClean="0">
                <a:cs typeface="B Tabassom" panose="00000400000000000000" pitchFamily="2" charset="-78"/>
              </a:rPr>
              <a:t> </a:t>
            </a:r>
            <a:r>
              <a:rPr lang="fa-IR" b="1" dirty="0">
                <a:cs typeface="B Tabassom" panose="00000400000000000000" pitchFamily="2" charset="-78"/>
              </a:rPr>
              <a:t>درصد تسهیلات بانکی در تهران است</a:t>
            </a:r>
            <a:endParaRPr lang="en-US" b="1" dirty="0">
              <a:cs typeface="B Tabassom" panose="00000400000000000000" pitchFamily="2" charset="-78"/>
            </a:endParaRPr>
          </a:p>
          <a:p>
            <a:pPr algn="r" rtl="1"/>
            <a:r>
              <a:rPr lang="fa-IR" dirty="0" smtClean="0">
                <a:cs typeface="B Tabassom" panose="00000400000000000000" pitchFamily="2" charset="-78"/>
              </a:rPr>
              <a:t>6</a:t>
            </a:r>
            <a:r>
              <a:rPr lang="en-US" b="1" dirty="0">
                <a:cs typeface="B Tabassom" panose="00000400000000000000" pitchFamily="2" charset="-78"/>
              </a:rPr>
              <a:t> </a:t>
            </a:r>
            <a:r>
              <a:rPr lang="fa-IR" b="1" dirty="0">
                <a:cs typeface="B Tabassom" panose="00000400000000000000" pitchFamily="2" charset="-78"/>
              </a:rPr>
              <a:t>استان فقط یک سالن سینما دارند</a:t>
            </a:r>
            <a:endParaRPr lang="en-US" b="1" dirty="0">
              <a:cs typeface="B Tabassom" panose="00000400000000000000" pitchFamily="2" charset="-78"/>
            </a:endParaRPr>
          </a:p>
          <a:p>
            <a:pPr algn="r" rtl="1"/>
            <a:r>
              <a:rPr lang="fa-IR" b="1" dirty="0">
                <a:cs typeface="B Tabassom" panose="00000400000000000000" pitchFamily="2" charset="-78"/>
              </a:rPr>
              <a:t>شکاف توسعه انسانی استان ها بیشتر شده است</a:t>
            </a:r>
            <a:endParaRPr lang="en-US" b="1" dirty="0">
              <a:cs typeface="B Tabassom" panose="00000400000000000000" pitchFamily="2" charset="-78"/>
            </a:endParaRPr>
          </a:p>
          <a:p>
            <a:pPr algn="r" rtl="1"/>
            <a:r>
              <a:rPr lang="fa-IR" b="1" dirty="0">
                <a:cs typeface="B Tabassom" panose="00000400000000000000" pitchFamily="2" charset="-78"/>
              </a:rPr>
              <a:t>کاهش 17 درصدی جمعیت روستانشین</a:t>
            </a:r>
            <a:endParaRPr lang="en-US" b="1" dirty="0">
              <a:cs typeface="B Tabassom" panose="00000400000000000000" pitchFamily="2" charset="-78"/>
            </a:endParaRPr>
          </a:p>
          <a:p>
            <a:pPr algn="r" rtl="1"/>
            <a:r>
              <a:rPr lang="fa-IR" dirty="0" smtClean="0">
                <a:cs typeface="B Tabassom" panose="00000400000000000000" pitchFamily="2" charset="-78"/>
              </a:rPr>
              <a:t>50</a:t>
            </a:r>
            <a:r>
              <a:rPr lang="en-US" b="1" dirty="0" smtClean="0">
                <a:cs typeface="B Tabassom" panose="00000400000000000000" pitchFamily="2" charset="-78"/>
              </a:rPr>
              <a:t> </a:t>
            </a:r>
            <a:r>
              <a:rPr lang="fa-IR" b="1" dirty="0">
                <a:cs typeface="B Tabassom" panose="00000400000000000000" pitchFamily="2" charset="-78"/>
              </a:rPr>
              <a:t>درصد از شاغلین بیمه نیستند</a:t>
            </a:r>
            <a:endParaRPr lang="en-US" b="1" dirty="0">
              <a:cs typeface="B Tabassom" panose="00000400000000000000" pitchFamily="2" charset="-78"/>
            </a:endParaRPr>
          </a:p>
          <a:p>
            <a:pPr algn="r" rtl="1"/>
            <a:endParaRPr lang="en-US" dirty="0">
              <a:cs typeface="B Tabassom" panose="00000400000000000000" pitchFamily="2" charset="-78"/>
            </a:endParaRPr>
          </a:p>
        </p:txBody>
      </p:sp>
    </p:spTree>
    <p:extLst>
      <p:ext uri="{BB962C8B-B14F-4D97-AF65-F5344CB8AC3E}">
        <p14:creationId xmlns:p14="http://schemas.microsoft.com/office/powerpoint/2010/main" val="19239496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شاخص فرهنگی-اجتماعی</a:t>
            </a:r>
            <a:endParaRPr lang="en-US" dirty="0">
              <a:cs typeface="B Tabassom"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35668995"/>
              </p:ext>
            </p:extLst>
          </p:nvPr>
        </p:nvGraphicFramePr>
        <p:xfrm>
          <a:off x="838200" y="140062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1387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کالبدی و زیربنایی</a:t>
            </a:r>
            <a:endParaRPr lang="en-US" dirty="0">
              <a:cs typeface="B Tabassom" panose="00000400000000000000" pitchFamily="2" charset="-78"/>
            </a:endParaRPr>
          </a:p>
        </p:txBody>
      </p:sp>
      <p:sp>
        <p:nvSpPr>
          <p:cNvPr id="3" name="Content Placeholder 2"/>
          <p:cNvSpPr>
            <a:spLocks noGrp="1"/>
          </p:cNvSpPr>
          <p:nvPr>
            <p:ph idx="1"/>
          </p:nvPr>
        </p:nvSpPr>
        <p:spPr/>
        <p:txBody>
          <a:bodyPr/>
          <a:lstStyle/>
          <a:p>
            <a:endParaRPr lang="en-US"/>
          </a:p>
        </p:txBody>
      </p:sp>
      <p:graphicFrame>
        <p:nvGraphicFramePr>
          <p:cNvPr id="4" name="Content Placeholder 3"/>
          <p:cNvGraphicFramePr>
            <a:graphicFrameLocks/>
          </p:cNvGraphicFramePr>
          <p:nvPr>
            <p:extLst>
              <p:ext uri="{D42A27DB-BD31-4B8C-83A1-F6EECF244321}">
                <p14:modId xmlns:p14="http://schemas.microsoft.com/office/powerpoint/2010/main" val="255709237"/>
              </p:ext>
            </p:extLst>
          </p:nvPr>
        </p:nvGraphicFramePr>
        <p:xfrm>
          <a:off x="838200" y="1540144"/>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9523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شاخص اقتصادی</a:t>
            </a:r>
            <a:endParaRPr lang="en-US" dirty="0">
              <a:cs typeface="B Tabassom" panose="00000400000000000000" pitchFamily="2" charset="-78"/>
            </a:endParaRP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6652730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54480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بهداشت و درمان</a:t>
            </a:r>
            <a:endParaRPr lang="en-US" dirty="0">
              <a:cs typeface="B Tabassom"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6432218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13365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8797" t="3329" r="24541" b="5632"/>
          <a:stretch/>
        </p:blipFill>
        <p:spPr>
          <a:xfrm>
            <a:off x="3932349" y="365125"/>
            <a:ext cx="4327301" cy="5968759"/>
          </a:xfrm>
        </p:spPr>
      </p:pic>
    </p:spTree>
    <p:extLst>
      <p:ext uri="{BB962C8B-B14F-4D97-AF65-F5344CB8AC3E}">
        <p14:creationId xmlns:p14="http://schemas.microsoft.com/office/powerpoint/2010/main" val="4425222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499" t="14130" r="6579" b="5927"/>
          <a:stretch/>
        </p:blipFill>
        <p:spPr>
          <a:xfrm>
            <a:off x="2645634" y="1508059"/>
            <a:ext cx="6900731" cy="3203205"/>
          </a:xfrm>
        </p:spPr>
      </p:pic>
    </p:spTree>
    <p:extLst>
      <p:ext uri="{BB962C8B-B14F-4D97-AF65-F5344CB8AC3E}">
        <p14:creationId xmlns:p14="http://schemas.microsoft.com/office/powerpoint/2010/main" val="1064044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970" t="17983" r="4506" b="35700"/>
          <a:stretch/>
        </p:blipFill>
        <p:spPr>
          <a:xfrm>
            <a:off x="2676659" y="605307"/>
            <a:ext cx="6838682" cy="4842457"/>
          </a:xfrm>
        </p:spPr>
      </p:pic>
    </p:spTree>
    <p:extLst>
      <p:ext uri="{BB962C8B-B14F-4D97-AF65-F5344CB8AC3E}">
        <p14:creationId xmlns:p14="http://schemas.microsoft.com/office/powerpoint/2010/main" val="39852969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970" t="5696" r="4924" b="32445"/>
          <a:stretch/>
        </p:blipFill>
        <p:spPr>
          <a:xfrm>
            <a:off x="2993890" y="365125"/>
            <a:ext cx="6204219" cy="5894007"/>
          </a:xfrm>
        </p:spPr>
      </p:pic>
    </p:spTree>
    <p:extLst>
      <p:ext uri="{BB962C8B-B14F-4D97-AF65-F5344CB8AC3E}">
        <p14:creationId xmlns:p14="http://schemas.microsoft.com/office/powerpoint/2010/main" val="2860100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اهمیت رفاه اجتماعی در تعادل منطقه ای</a:t>
            </a:r>
            <a:endParaRPr lang="en-US" dirty="0">
              <a:cs typeface="B Tabassom" panose="00000400000000000000" pitchFamily="2" charset="-78"/>
            </a:endParaRPr>
          </a:p>
        </p:txBody>
      </p:sp>
      <p:sp>
        <p:nvSpPr>
          <p:cNvPr id="3" name="Content Placeholder 2"/>
          <p:cNvSpPr>
            <a:spLocks noGrp="1"/>
          </p:cNvSpPr>
          <p:nvPr>
            <p:ph idx="1"/>
          </p:nvPr>
        </p:nvSpPr>
        <p:spPr>
          <a:xfrm>
            <a:off x="838200" y="1532585"/>
            <a:ext cx="10515600" cy="4644377"/>
          </a:xfrm>
        </p:spPr>
        <p:txBody>
          <a:bodyPr/>
          <a:lstStyle/>
          <a:p>
            <a:pPr marL="0" indent="0" algn="r">
              <a:buNone/>
            </a:pPr>
            <a:r>
              <a:rPr lang="fa-IR" dirty="0">
                <a:cs typeface="B Tabassom" panose="00000400000000000000" pitchFamily="2" charset="-78"/>
              </a:rPr>
              <a:t>رفاه اجتماعی عبارت است از </a:t>
            </a:r>
            <a:r>
              <a:rPr lang="fa-IR" dirty="0" smtClean="0">
                <a:cs typeface="B Tabassom" panose="00000400000000000000" pitchFamily="2" charset="-78"/>
              </a:rPr>
              <a:t>مجموعه ی سازمانیافته ای </a:t>
            </a:r>
            <a:r>
              <a:rPr lang="fa-IR" dirty="0">
                <a:cs typeface="B Tabassom" panose="00000400000000000000" pitchFamily="2" charset="-78"/>
              </a:rPr>
              <a:t>از قوانین، مقررات، </a:t>
            </a:r>
            <a:r>
              <a:rPr lang="fa-IR" dirty="0" smtClean="0">
                <a:cs typeface="B Tabassom" panose="00000400000000000000" pitchFamily="2" charset="-78"/>
              </a:rPr>
              <a:t>برنامه ها </a:t>
            </a:r>
            <a:r>
              <a:rPr lang="fa-IR" dirty="0">
                <a:cs typeface="B Tabassom" panose="00000400000000000000" pitchFamily="2" charset="-78"/>
              </a:rPr>
              <a:t>و سیاستهایی که در قالب مؤسسات رفاهی و نهادهای اجتماعی به منظور پاسخگویی به نیازهای مادی و معنوی و تأمین سعادت انسان </a:t>
            </a:r>
            <a:r>
              <a:rPr lang="fa-IR" dirty="0" smtClean="0">
                <a:cs typeface="B Tabassom" panose="00000400000000000000" pitchFamily="2" charset="-78"/>
              </a:rPr>
              <a:t>ارائه می شود تا زمینه ی رشد و تعالی او را فراهم آورد. </a:t>
            </a:r>
            <a:endParaRPr lang="en-US" dirty="0">
              <a:cs typeface="B Tabassom" panose="00000400000000000000" pitchFamily="2" charset="-78"/>
            </a:endParaRPr>
          </a:p>
        </p:txBody>
      </p:sp>
      <p:graphicFrame>
        <p:nvGraphicFramePr>
          <p:cNvPr id="5" name="Diagram 4"/>
          <p:cNvGraphicFramePr/>
          <p:nvPr>
            <p:extLst>
              <p:ext uri="{D42A27DB-BD31-4B8C-83A1-F6EECF244321}">
                <p14:modId xmlns:p14="http://schemas.microsoft.com/office/powerpoint/2010/main" val="2090700290"/>
              </p:ext>
            </p:extLst>
          </p:nvPr>
        </p:nvGraphicFramePr>
        <p:xfrm>
          <a:off x="605307" y="1131790"/>
          <a:ext cx="11024316" cy="5457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0906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77" t="11024" r="1734" b="15870"/>
          <a:stretch/>
        </p:blipFill>
        <p:spPr>
          <a:xfrm>
            <a:off x="1545465" y="886345"/>
            <a:ext cx="9101070" cy="4844753"/>
          </a:xfrm>
        </p:spPr>
      </p:pic>
    </p:spTree>
    <p:extLst>
      <p:ext uri="{BB962C8B-B14F-4D97-AF65-F5344CB8AC3E}">
        <p14:creationId xmlns:p14="http://schemas.microsoft.com/office/powerpoint/2010/main" val="42254321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942975"/>
            <a:ext cx="10515600" cy="5233988"/>
          </a:xfrm>
        </p:spPr>
        <p:txBody>
          <a:bodyPr>
            <a:normAutofit/>
          </a:bodyPr>
          <a:lstStyle/>
          <a:p>
            <a:pPr marL="0" indent="0" algn="r" rtl="1">
              <a:buNone/>
            </a:pPr>
            <a:r>
              <a:rPr lang="fa-IR" dirty="0" smtClean="0">
                <a:cs typeface="B Tabassom" panose="00000400000000000000" pitchFamily="2" charset="-78"/>
              </a:rPr>
              <a:t>یکی از ویِژگی های کشورهای جهان سوم، </a:t>
            </a:r>
            <a:r>
              <a:rPr lang="fa-IR" u="sng" dirty="0" smtClean="0">
                <a:solidFill>
                  <a:srgbClr val="FF0000"/>
                </a:solidFill>
                <a:cs typeface="B Tabassom" panose="00000400000000000000" pitchFamily="2" charset="-78"/>
              </a:rPr>
              <a:t>تمرکز شدید جمعیت و فعالیتها و عدم تعادل فضایی</a:t>
            </a:r>
            <a:r>
              <a:rPr lang="fa-IR" dirty="0" smtClean="0">
                <a:solidFill>
                  <a:srgbClr val="FF0000"/>
                </a:solidFill>
                <a:cs typeface="B Tabassom" panose="00000400000000000000" pitchFamily="2" charset="-78"/>
              </a:rPr>
              <a:t> </a:t>
            </a:r>
            <a:r>
              <a:rPr lang="fa-IR" dirty="0" smtClean="0">
                <a:cs typeface="B Tabassom" panose="00000400000000000000" pitchFamily="2" charset="-78"/>
              </a:rPr>
              <a:t>در برخورداری از امکانات است. از اهداف اساسی در برنامه ریزی منطقه ای ایجاد تعادل های منطقه ای در توسعه مناطق است. حفظ و پایداری این تعادل ها نیز نیازمند رویکردی صحیح در برنامه ریزی است.</a:t>
            </a:r>
            <a:endParaRPr lang="en-US" dirty="0" smtClean="0">
              <a:cs typeface="B Tabassom" panose="00000400000000000000" pitchFamily="2" charset="-78"/>
            </a:endParaRPr>
          </a:p>
          <a:p>
            <a:pPr marL="0" indent="0" algn="r" rtl="1">
              <a:buNone/>
            </a:pPr>
            <a:endParaRPr lang="fa-IR" dirty="0" smtClean="0">
              <a:cs typeface="B Tabassom" panose="00000400000000000000" pitchFamily="2" charset="-78"/>
            </a:endParaRPr>
          </a:p>
          <a:p>
            <a:pPr marL="0" indent="0" algn="r" rtl="1">
              <a:buNone/>
            </a:pPr>
            <a:r>
              <a:rPr lang="ar-SA" dirty="0" smtClean="0">
                <a:cs typeface="B Tabassom" panose="00000400000000000000" pitchFamily="2" charset="-78"/>
              </a:rPr>
              <a:t>یکی از مفاهیمی که همواره مورد توجه صاحبنظران توسعه قرار داشته، </a:t>
            </a:r>
            <a:r>
              <a:rPr lang="ar-SA" u="sng" dirty="0" smtClean="0">
                <a:solidFill>
                  <a:srgbClr val="FF0000"/>
                </a:solidFill>
                <a:cs typeface="B Tabassom" panose="00000400000000000000" pitchFamily="2" charset="-78"/>
              </a:rPr>
              <a:t>عدم تعادل</a:t>
            </a:r>
            <a:r>
              <a:rPr lang="en-US" dirty="0" smtClean="0">
                <a:solidFill>
                  <a:srgbClr val="FF0000"/>
                </a:solidFill>
                <a:cs typeface="B Tabassom" panose="00000400000000000000" pitchFamily="2" charset="-78"/>
              </a:rPr>
              <a:t> </a:t>
            </a:r>
            <a:r>
              <a:rPr lang="ar-SA" dirty="0" smtClean="0">
                <a:cs typeface="B Tabassom" panose="00000400000000000000" pitchFamily="2" charset="-78"/>
              </a:rPr>
              <a:t>بوده است؛ عدم تعادلی که در برش‌های بخشی به طور مشخص میان </a:t>
            </a:r>
            <a:r>
              <a:rPr lang="ar-SA" u="sng" dirty="0" smtClean="0">
                <a:cs typeface="B Tabassom" panose="00000400000000000000" pitchFamily="2" charset="-78"/>
              </a:rPr>
              <a:t>کشاورزی و صنعت؛ خدمات </a:t>
            </a:r>
            <a:r>
              <a:rPr lang="ar-SA" dirty="0" smtClean="0">
                <a:cs typeface="B Tabassom" panose="00000400000000000000" pitchFamily="2" charset="-78"/>
              </a:rPr>
              <a:t>در آن مقطع هنوز به وضعیت برتر دست نیافته بود، اجتماعی (میان شهر و روستا)، اقتصادی (میان تولید و مصرف یا تولید سنتی و تولید مدرن) و منطقه‌ای (میان مرکز و پیرامون) شناسایی شده و در تقابل با یکدیگر و اثرات آنها بررسی شدند. </a:t>
            </a:r>
            <a:endParaRPr lang="en-US" dirty="0">
              <a:cs typeface="B Tabassom" panose="00000400000000000000" pitchFamily="2" charset="-78"/>
            </a:endParaRPr>
          </a:p>
        </p:txBody>
      </p:sp>
    </p:spTree>
    <p:extLst>
      <p:ext uri="{BB962C8B-B14F-4D97-AF65-F5344CB8AC3E}">
        <p14:creationId xmlns:p14="http://schemas.microsoft.com/office/powerpoint/2010/main" val="38559872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6286" t="4216" r="29145" b="3439"/>
          <a:stretch/>
        </p:blipFill>
        <p:spPr>
          <a:xfrm>
            <a:off x="4112653" y="365125"/>
            <a:ext cx="3966693" cy="5810369"/>
          </a:xfrm>
        </p:spPr>
      </p:pic>
    </p:spTree>
    <p:extLst>
      <p:ext uri="{BB962C8B-B14F-4D97-AF65-F5344CB8AC3E}">
        <p14:creationId xmlns:p14="http://schemas.microsoft.com/office/powerpoint/2010/main" val="8537258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r" rtl="1">
              <a:buNone/>
            </a:pPr>
            <a:r>
              <a:rPr lang="fa-IR" dirty="0">
                <a:cs typeface="B Tabassom" panose="00000400000000000000" pitchFamily="2" charset="-78"/>
              </a:rPr>
              <a:t> یکی از ابزارهایی که دولت از طریق آن میتواند به </a:t>
            </a:r>
            <a:r>
              <a:rPr lang="fa-IR" dirty="0">
                <a:solidFill>
                  <a:srgbClr val="FF0000"/>
                </a:solidFill>
                <a:cs typeface="B Tabassom" panose="00000400000000000000" pitchFamily="2" charset="-78"/>
              </a:rPr>
              <a:t>طور مستقیم </a:t>
            </a:r>
            <a:r>
              <a:rPr lang="fa-IR" dirty="0">
                <a:cs typeface="B Tabassom" panose="00000400000000000000" pitchFamily="2" charset="-78"/>
              </a:rPr>
              <a:t>به بازتوزیع درآمدها پرداخته و شدت عدم تعادل  ، </a:t>
            </a:r>
            <a:r>
              <a:rPr lang="fa-IR" u="sng" dirty="0">
                <a:solidFill>
                  <a:srgbClr val="FF0000"/>
                </a:solidFill>
                <a:cs typeface="B Tabassom" panose="00000400000000000000" pitchFamily="2" charset="-78"/>
              </a:rPr>
              <a:t>مالیات</a:t>
            </a:r>
            <a:r>
              <a:rPr lang="fa-IR" dirty="0">
                <a:cs typeface="B Tabassom" panose="00000400000000000000" pitchFamily="2" charset="-78"/>
              </a:rPr>
              <a:t> است .برای مشخص ساختن جهتگیری مالیاتی دولت در استانهای مختلف کشور ، فضایی را کاهش دهد مالیات سرانه حقیقی و نرخ متوسط مالیات (یعنی درصدی از درآمد سرانه که به عنوان مالیات پرداخت میشود) را در </a:t>
            </a:r>
            <a:r>
              <a:rPr lang="fa-IR" dirty="0" smtClean="0">
                <a:cs typeface="B Tabassom" panose="00000400000000000000" pitchFamily="2" charset="-78"/>
              </a:rPr>
              <a:t>استان ها مقایسه کرده ایم.</a:t>
            </a:r>
            <a:endParaRPr lang="en-US" dirty="0">
              <a:cs typeface="B Tabassom" panose="00000400000000000000" pitchFamily="2" charset="-78"/>
            </a:endParaRPr>
          </a:p>
        </p:txBody>
      </p:sp>
    </p:spTree>
    <p:extLst>
      <p:ext uri="{BB962C8B-B14F-4D97-AF65-F5344CB8AC3E}">
        <p14:creationId xmlns:p14="http://schemas.microsoft.com/office/powerpoint/2010/main" val="4316420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4237" t="4809" r="33121" b="4031"/>
          <a:stretch/>
        </p:blipFill>
        <p:spPr>
          <a:xfrm>
            <a:off x="4614930" y="365125"/>
            <a:ext cx="2962140" cy="5848330"/>
          </a:xfrm>
        </p:spPr>
      </p:pic>
    </p:spTree>
    <p:extLst>
      <p:ext uri="{BB962C8B-B14F-4D97-AF65-F5344CB8AC3E}">
        <p14:creationId xmlns:p14="http://schemas.microsoft.com/office/powerpoint/2010/main" val="30113581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75763"/>
            <a:ext cx="10515600" cy="5301200"/>
          </a:xfrm>
        </p:spPr>
        <p:txBody>
          <a:bodyPr/>
          <a:lstStyle/>
          <a:p>
            <a:pPr marL="0" indent="0" algn="r" rtl="1">
              <a:buNone/>
            </a:pPr>
            <a:r>
              <a:rPr lang="fa-IR" dirty="0">
                <a:solidFill>
                  <a:srgbClr val="FF0000"/>
                </a:solidFill>
                <a:cs typeface="B Tabassom" panose="00000400000000000000" pitchFamily="2" charset="-78"/>
              </a:rPr>
              <a:t>تمرکز شدید جمعیت وامکانات در یک یا چند نقطه جغرافیایی </a:t>
            </a:r>
            <a:r>
              <a:rPr lang="fa-IR" dirty="0">
                <a:cs typeface="B Tabassom" panose="00000400000000000000" pitchFamily="2" charset="-78"/>
              </a:rPr>
              <a:t>از مشخصه های بارز  کشورهای جهان سوم است. این ویژگی را به خوبی می توان در ساختار فضایی و جمعیتی ایران مشاهده کرد.بر این اساس تمرکز و تجمع جمعیت و فعالیت های اقتصادی در چند قطب عمده حوزه ی نفوذ آنها را به صورت مداوم </a:t>
            </a:r>
            <a:r>
              <a:rPr lang="fa-IR" u="sng" dirty="0">
                <a:cs typeface="B Tabassom" panose="00000400000000000000" pitchFamily="2" charset="-78"/>
              </a:rPr>
              <a:t>افزایش</a:t>
            </a:r>
            <a:r>
              <a:rPr lang="fa-IR" dirty="0">
                <a:cs typeface="B Tabassom" panose="00000400000000000000" pitchFamily="2" charset="-78"/>
              </a:rPr>
              <a:t> داده و عدم تعادل گسترده ای را در نظام سکونتگاهی کشور پدید آورده است. با توجه به ویژگی نظام شهری </a:t>
            </a:r>
            <a:r>
              <a:rPr lang="fa-IR" dirty="0" smtClean="0">
                <a:cs typeface="B Tabassom" panose="00000400000000000000" pitchFamily="2" charset="-78"/>
              </a:rPr>
              <a:t>کشور </a:t>
            </a:r>
            <a:r>
              <a:rPr lang="fa-IR" dirty="0">
                <a:cs typeface="B Tabassom" panose="00000400000000000000" pitchFamily="2" charset="-78"/>
              </a:rPr>
              <a:t>(تمرکز در چند نقطه ی شهری بزرگ ادامه مهاجرت های بی رویه و فاصله روز افزون بین شهرهای بزرگ و کوچک )به عدم تعادل در سلسه مراتب نظام شهری منجر شده و خلاء جمعیتی و کارکردی آشکاری در سطوح میانی کانون های شهری پدید آورده است. ایجاد فضای متعادل از نظر توزیع جمعیت و امکانات از برنامه های راهبردی تمام کشورهایی است که </a:t>
            </a:r>
            <a:r>
              <a:rPr lang="fa-IR" dirty="0">
                <a:solidFill>
                  <a:srgbClr val="FF0000"/>
                </a:solidFill>
                <a:cs typeface="B Tabassom" panose="00000400000000000000" pitchFamily="2" charset="-78"/>
              </a:rPr>
              <a:t>طرح آمایش سرزمین</a:t>
            </a:r>
            <a:r>
              <a:rPr lang="fa-IR" dirty="0">
                <a:cs typeface="B Tabassom" panose="00000400000000000000" pitchFamily="2" charset="-78"/>
              </a:rPr>
              <a:t> را در راس برنامه های </a:t>
            </a:r>
            <a:r>
              <a:rPr lang="fa-IR" dirty="0">
                <a:solidFill>
                  <a:srgbClr val="FF0000"/>
                </a:solidFill>
                <a:cs typeface="B Tabassom" panose="00000400000000000000" pitchFamily="2" charset="-78"/>
              </a:rPr>
              <a:t>استراتژیک و بلند مدت </a:t>
            </a:r>
            <a:r>
              <a:rPr lang="fa-IR" dirty="0">
                <a:cs typeface="B Tabassom" panose="00000400000000000000" pitchFamily="2" charset="-78"/>
              </a:rPr>
              <a:t>خود قرار داده اند.</a:t>
            </a:r>
            <a:endParaRPr lang="en-US" dirty="0">
              <a:cs typeface="B Tabassom" panose="00000400000000000000" pitchFamily="2" charset="-78"/>
            </a:endParaRP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268133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430" t="10136" r="11360" b="4030"/>
          <a:stretch/>
        </p:blipFill>
        <p:spPr>
          <a:xfrm>
            <a:off x="2502794" y="365125"/>
            <a:ext cx="7186412" cy="5647857"/>
          </a:xfrm>
        </p:spPr>
      </p:pic>
    </p:spTree>
    <p:extLst>
      <p:ext uri="{BB962C8B-B14F-4D97-AF65-F5344CB8AC3E}">
        <p14:creationId xmlns:p14="http://schemas.microsoft.com/office/powerpoint/2010/main" val="3742174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r" rtl="1">
              <a:buNone/>
            </a:pPr>
            <a:r>
              <a:rPr lang="fa-IR" dirty="0">
                <a:cs typeface="B Tabassom" panose="00000400000000000000" pitchFamily="2" charset="-78"/>
              </a:rPr>
              <a:t>اهم عوامل بوجودآورنده عدم تعادلها ی منطقه ای در ایران :</a:t>
            </a:r>
            <a:endParaRPr lang="en-US" dirty="0">
              <a:cs typeface="B Tabassom" panose="00000400000000000000" pitchFamily="2" charset="-78"/>
            </a:endParaRPr>
          </a:p>
          <a:p>
            <a:pPr marL="0" indent="0" algn="r" rtl="1">
              <a:buNone/>
            </a:pPr>
            <a:r>
              <a:rPr lang="fa-IR" dirty="0">
                <a:cs typeface="B Tabassom" panose="00000400000000000000" pitchFamily="2" charset="-78"/>
              </a:rPr>
              <a:t>1.در ایران بعد از اصلاحات ارضی افزایش در آمدها و رانتهای ناشی از نفت وسرمایه گذاری ایجاد و توسعه صنایع مونتاز در نواحی پیرامون شهرهای بزرگ و ایجاد قطبهای رشد و طرححای تمرکزگرا  باعث رشد متروپلها و سبب بروز عدم تعادلها و نابرابری های شهری ومنطقه ای گردیده است.پیامد این به </a:t>
            </a:r>
            <a:r>
              <a:rPr lang="fa-IR" dirty="0">
                <a:solidFill>
                  <a:srgbClr val="FF0000"/>
                </a:solidFill>
                <a:cs typeface="B Tabassom" panose="00000400000000000000" pitchFamily="2" charset="-78"/>
              </a:rPr>
              <a:t>سیل عظیم مهاجرت ها و عقب ماندگیها ی دیگر نقاط شهری و روستایی </a:t>
            </a:r>
            <a:r>
              <a:rPr lang="fa-IR" dirty="0">
                <a:cs typeface="B Tabassom" panose="00000400000000000000" pitchFamily="2" charset="-78"/>
              </a:rPr>
              <a:t>انجامیده است.</a:t>
            </a:r>
            <a:endParaRPr lang="en-US" dirty="0">
              <a:cs typeface="B Tabassom" panose="00000400000000000000" pitchFamily="2" charset="-78"/>
            </a:endParaRPr>
          </a:p>
          <a:p>
            <a:pPr marL="0" indent="0" algn="r" rtl="1">
              <a:buNone/>
            </a:pPr>
            <a:r>
              <a:rPr lang="fa-IR" dirty="0">
                <a:cs typeface="B Tabassom" panose="00000400000000000000" pitchFamily="2" charset="-78"/>
              </a:rPr>
              <a:t>2.ریشه این عدم تعادلها عمدتا ناشی از </a:t>
            </a:r>
            <a:r>
              <a:rPr lang="fa-IR" dirty="0">
                <a:solidFill>
                  <a:srgbClr val="FF0000"/>
                </a:solidFill>
                <a:cs typeface="B Tabassom" panose="00000400000000000000" pitchFamily="2" charset="-78"/>
              </a:rPr>
              <a:t>تنظیم برنامه های توسعه با نگرش صرف اقتصادی و بدون توجه به بازتاب های اجتماعی ومنطقه ای</a:t>
            </a:r>
            <a:r>
              <a:rPr lang="fa-IR" dirty="0">
                <a:cs typeface="B Tabassom" panose="00000400000000000000" pitchFamily="2" charset="-78"/>
              </a:rPr>
              <a:t>  آن بود که به نابرابریهای اجتماعی اقتصادی ومنطقه ای به شدت دامن زد و مانع از برخورداری متعادل همه مناطق از مواهب توسعه گردید.</a:t>
            </a:r>
            <a:endParaRPr lang="en-US" dirty="0">
              <a:cs typeface="B Tabassom" panose="00000400000000000000" pitchFamily="2" charset="-78"/>
            </a:endParaRPr>
          </a:p>
          <a:p>
            <a:pPr marL="0" indent="0" algn="r" rtl="1">
              <a:buNone/>
            </a:pPr>
            <a:r>
              <a:rPr lang="fa-IR" u="sng" dirty="0">
                <a:cs typeface="B Tabassom" panose="00000400000000000000" pitchFamily="2" charset="-78"/>
              </a:rPr>
              <a:t>3.عدم ارتباط منطقی بین توزیع و تخصیص سرمایه گذاری ها با عامل مکان و فضا</a:t>
            </a:r>
            <a:r>
              <a:rPr lang="fa-IR" dirty="0">
                <a:cs typeface="B Tabassom" panose="00000400000000000000" pitchFamily="2" charset="-78"/>
              </a:rPr>
              <a:t> از یک طرف و </a:t>
            </a:r>
            <a:r>
              <a:rPr lang="fa-IR" u="sng" dirty="0">
                <a:cs typeface="B Tabassom" panose="00000400000000000000" pitchFamily="2" charset="-78"/>
              </a:rPr>
              <a:t>توزیع منابع بصورت بخشی</a:t>
            </a:r>
            <a:r>
              <a:rPr lang="fa-IR" dirty="0">
                <a:cs typeface="B Tabassom" panose="00000400000000000000" pitchFamily="2" charset="-78"/>
              </a:rPr>
              <a:t> از سوی دیگر اثار فضایی ناخواسته ای ر در پی داشته که از آن جمله میتوان به عدم تعادل در توزیع امکانات و نابرابری های در آمدی بین مناطق وگرایش به تمرکز در یک یاچند نقطه ی محدود اشاره کرد.</a:t>
            </a:r>
            <a:endParaRPr lang="en-US" dirty="0">
              <a:cs typeface="B Tabassom" panose="00000400000000000000" pitchFamily="2" charset="-78"/>
            </a:endParaRP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3581827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r" rtl="1">
              <a:buNone/>
            </a:pPr>
            <a:r>
              <a:rPr lang="fa-IR" dirty="0" smtClean="0">
                <a:cs typeface="B Tabassom" panose="00000400000000000000" pitchFamily="2" charset="-78"/>
              </a:rPr>
              <a:t>4.</a:t>
            </a:r>
            <a:r>
              <a:rPr lang="fa-IR" u="sng" dirty="0" smtClean="0">
                <a:solidFill>
                  <a:srgbClr val="FF0000"/>
                </a:solidFill>
                <a:cs typeface="B Tabassom" panose="00000400000000000000" pitchFamily="2" charset="-78"/>
              </a:rPr>
              <a:t>کم </a:t>
            </a:r>
            <a:r>
              <a:rPr lang="fa-IR" u="sng" dirty="0">
                <a:solidFill>
                  <a:srgbClr val="FF0000"/>
                </a:solidFill>
                <a:cs typeface="B Tabassom" panose="00000400000000000000" pitchFamily="2" charset="-78"/>
              </a:rPr>
              <a:t>توجهی و عدم نگرش به بعد فضایی و نتایج مکانی تصمیم گیریها </a:t>
            </a:r>
            <a:r>
              <a:rPr lang="fa-IR" dirty="0">
                <a:cs typeface="B Tabassom" panose="00000400000000000000" pitchFamily="2" charset="-78"/>
              </a:rPr>
              <a:t>موجب تشدید عدم تعادل های منطقه ای گشته و </a:t>
            </a:r>
            <a:r>
              <a:rPr lang="fa-IR" dirty="0" smtClean="0">
                <a:cs typeface="B Tabassom" panose="00000400000000000000" pitchFamily="2" charset="-78"/>
              </a:rPr>
              <a:t>نایرابری های اجتماعی و </a:t>
            </a:r>
            <a:r>
              <a:rPr lang="fa-IR" dirty="0">
                <a:cs typeface="B Tabassom" panose="00000400000000000000" pitchFamily="2" charset="-78"/>
              </a:rPr>
              <a:t>اقتصادی را در سطح مناطق به شدت دامن زده است.این مسئله موجبات عدم توسعه مناطق متناسب با قابلیت های توسعه و مزیت های نسبی خود شده است .یکی از ابعاد توسعه توجه به جوانب گوناگون آن از جمله حفظ محیط زیست و چگونگی دفاع از تاسیسات حیاتی در شرایط خاص وبحرانی است</a:t>
            </a:r>
            <a:endParaRPr lang="en-US" dirty="0">
              <a:cs typeface="B Tabassom" panose="00000400000000000000" pitchFamily="2" charset="-78"/>
            </a:endParaRPr>
          </a:p>
          <a:p>
            <a:pPr marL="0" indent="0" algn="r" rtl="1">
              <a:buNone/>
            </a:pPr>
            <a:r>
              <a:rPr lang="fa-IR" dirty="0">
                <a:cs typeface="B Tabassom" panose="00000400000000000000" pitchFamily="2" charset="-78"/>
              </a:rPr>
              <a:t>به هر ترتیب باتوجه به سازمان فضایی کشور که چند قطب عمده در سایه نظریه قطب رشد توانسته اند با جذب سرمایه های ملی به توسعه نامتوازن کشور دامن بزنند.</a:t>
            </a:r>
            <a:endParaRPr lang="en-US" dirty="0">
              <a:cs typeface="B Tabassom" panose="00000400000000000000" pitchFamily="2" charset="-78"/>
            </a:endParaRPr>
          </a:p>
        </p:txBody>
      </p:sp>
    </p:spTree>
    <p:extLst>
      <p:ext uri="{BB962C8B-B14F-4D97-AF65-F5344CB8AC3E}">
        <p14:creationId xmlns:p14="http://schemas.microsoft.com/office/powerpoint/2010/main" val="18702625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r" rtl="1">
              <a:buNone/>
            </a:pPr>
            <a:r>
              <a:rPr lang="fa-IR" dirty="0">
                <a:cs typeface="B Tabassom" panose="00000400000000000000" pitchFamily="2" charset="-78"/>
              </a:rPr>
              <a:t>این مناطق در تهیه برنامه های خود باید الگوی برنامه ریزی استراتژیک خود را باتوجه به موارد ذیل تنظیم کنند تا هم در سطح استان  و هم در سطح کشور توسعه ای که دنبال میشود :</a:t>
            </a:r>
            <a:endParaRPr lang="en-US" dirty="0">
              <a:cs typeface="B Tabassom" panose="00000400000000000000" pitchFamily="2" charset="-78"/>
            </a:endParaRPr>
          </a:p>
          <a:p>
            <a:pPr marL="0" indent="0" algn="r" rtl="1">
              <a:buNone/>
            </a:pPr>
            <a:r>
              <a:rPr lang="fa-IR" dirty="0">
                <a:cs typeface="B Tabassom" panose="00000400000000000000" pitchFamily="2" charset="-78"/>
              </a:rPr>
              <a:t>1 .انسان در کانون اهداف قرار میگیرد.</a:t>
            </a:r>
            <a:endParaRPr lang="en-US" dirty="0">
              <a:cs typeface="B Tabassom" panose="00000400000000000000" pitchFamily="2" charset="-78"/>
            </a:endParaRPr>
          </a:p>
          <a:p>
            <a:pPr marL="0" indent="0" algn="r" rtl="1">
              <a:buNone/>
            </a:pPr>
            <a:r>
              <a:rPr lang="fa-IR" dirty="0">
                <a:cs typeface="B Tabassom" panose="00000400000000000000" pitchFamily="2" charset="-78"/>
              </a:rPr>
              <a:t>2.حق توسعه باید به نحوی اعمال شود که نیازهای نسل کنونی و نسلهای اینده را در زمینه ی توسعه به طور مساوی برآورده شود.</a:t>
            </a:r>
            <a:endParaRPr lang="en-US" dirty="0">
              <a:cs typeface="B Tabassom" panose="00000400000000000000" pitchFamily="2" charset="-78"/>
            </a:endParaRPr>
          </a:p>
          <a:p>
            <a:pPr marL="0" indent="0" algn="r" rtl="1">
              <a:buNone/>
            </a:pPr>
            <a:r>
              <a:rPr lang="fa-IR" dirty="0">
                <a:cs typeface="B Tabassom" panose="00000400000000000000" pitchFamily="2" charset="-78"/>
              </a:rPr>
              <a:t>3.حفاظت از محیط زیست برای توسع پایدار</a:t>
            </a:r>
            <a:endParaRPr lang="en-US" dirty="0">
              <a:cs typeface="B Tabassom" panose="00000400000000000000" pitchFamily="2" charset="-78"/>
            </a:endParaRPr>
          </a:p>
          <a:p>
            <a:pPr marL="0" indent="0" algn="r" rtl="1">
              <a:buNone/>
            </a:pPr>
            <a:r>
              <a:rPr lang="fa-IR" dirty="0">
                <a:cs typeface="B Tabassom" panose="00000400000000000000" pitchFamily="2" charset="-78"/>
              </a:rPr>
              <a:t>4.همکاری دولت ومردم برای دستیابی به توسعه ی پایدار </a:t>
            </a:r>
            <a:endParaRPr lang="en-US" dirty="0">
              <a:cs typeface="B Tabassom" panose="00000400000000000000" pitchFamily="2" charset="-78"/>
            </a:endParaRPr>
          </a:p>
          <a:p>
            <a:pPr marL="0" indent="0" algn="r" rtl="1">
              <a:buNone/>
            </a:pPr>
            <a:r>
              <a:rPr lang="fa-IR" dirty="0">
                <a:cs typeface="B Tabassom" panose="00000400000000000000" pitchFamily="2" charset="-78"/>
              </a:rPr>
              <a:t>5.ارتقا دانش علمی</a:t>
            </a:r>
            <a:endParaRPr lang="en-US" dirty="0">
              <a:cs typeface="B Tabassom" panose="00000400000000000000" pitchFamily="2" charset="-78"/>
            </a:endParaRPr>
          </a:p>
          <a:p>
            <a:pPr marL="0" indent="0" algn="r" rtl="1">
              <a:buNone/>
            </a:pPr>
            <a:r>
              <a:rPr lang="fa-IR" dirty="0">
                <a:cs typeface="B Tabassom" panose="00000400000000000000" pitchFamily="2" charset="-78"/>
              </a:rPr>
              <a:t>6.استفاده از شهامت جوانان  برای نیل به آرمانها و رسیدن به توسعه پایدار</a:t>
            </a:r>
            <a:endParaRPr lang="en-US" dirty="0">
              <a:cs typeface="B Tabassom" panose="00000400000000000000" pitchFamily="2" charset="-78"/>
            </a:endParaRPr>
          </a:p>
          <a:p>
            <a:pPr marL="0" indent="0" algn="r" rtl="1">
              <a:buNone/>
            </a:pPr>
            <a:r>
              <a:rPr lang="fa-IR" dirty="0">
                <a:cs typeface="B Tabassom" panose="00000400000000000000" pitchFamily="2" charset="-78"/>
              </a:rPr>
              <a:t>7.فراهم آوردن تسهیلات وامکانات در جهت تامین سلامت ساکنان </a:t>
            </a:r>
            <a:endParaRPr lang="en-US" dirty="0">
              <a:cs typeface="B Tabassom" panose="00000400000000000000" pitchFamily="2" charset="-78"/>
            </a:endParaRPr>
          </a:p>
        </p:txBody>
      </p:sp>
    </p:spTree>
    <p:extLst>
      <p:ext uri="{BB962C8B-B14F-4D97-AF65-F5344CB8AC3E}">
        <p14:creationId xmlns:p14="http://schemas.microsoft.com/office/powerpoint/2010/main" val="20167207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dirty="0">
                <a:cs typeface="B Tabassom" panose="00000400000000000000" pitchFamily="2" charset="-78"/>
              </a:rPr>
              <a:t>بررسی تاثیرات ایجاد شهرهای جدید در تعادل بخشی به </a:t>
            </a:r>
            <a:r>
              <a:rPr lang="en-US" sz="3600" dirty="0">
                <a:cs typeface="B Tabassom" panose="00000400000000000000" pitchFamily="2" charset="-78"/>
              </a:rPr>
              <a:t/>
            </a:r>
            <a:br>
              <a:rPr lang="en-US" sz="3600" dirty="0">
                <a:cs typeface="B Tabassom" panose="00000400000000000000" pitchFamily="2" charset="-78"/>
              </a:rPr>
            </a:br>
            <a:r>
              <a:rPr lang="fa-IR" sz="3600" dirty="0">
                <a:cs typeface="B Tabassom" panose="00000400000000000000" pitchFamily="2" charset="-78"/>
              </a:rPr>
              <a:t>فضای سکونت واشتغال منطقه ای </a:t>
            </a:r>
            <a:endParaRPr lang="en-US" sz="3600" dirty="0">
              <a:cs typeface="B Tabassom" panose="00000400000000000000" pitchFamily="2" charset="-78"/>
            </a:endParaRPr>
          </a:p>
        </p:txBody>
      </p:sp>
      <p:sp>
        <p:nvSpPr>
          <p:cNvPr id="3" name="Content Placeholder 2"/>
          <p:cNvSpPr>
            <a:spLocks noGrp="1"/>
          </p:cNvSpPr>
          <p:nvPr>
            <p:ph idx="1"/>
          </p:nvPr>
        </p:nvSpPr>
        <p:spPr>
          <a:xfrm>
            <a:off x="838200" y="1584101"/>
            <a:ext cx="10515600" cy="4592862"/>
          </a:xfrm>
        </p:spPr>
        <p:txBody>
          <a:bodyPr>
            <a:normAutofit/>
          </a:bodyPr>
          <a:lstStyle/>
          <a:p>
            <a:pPr marL="0" indent="0" algn="r" rtl="1">
              <a:buNone/>
            </a:pPr>
            <a:r>
              <a:rPr lang="fa-IR" dirty="0">
                <a:cs typeface="B Tabassom" panose="00000400000000000000" pitchFamily="2" charset="-78"/>
              </a:rPr>
              <a:t>مفاهیم ، دیدگاه ها ومبانی نظری</a:t>
            </a:r>
            <a:r>
              <a:rPr lang="fa-IR" dirty="0" smtClean="0">
                <a:cs typeface="B Tabassom" panose="00000400000000000000" pitchFamily="2" charset="-78"/>
              </a:rPr>
              <a:t>.</a:t>
            </a:r>
            <a:endParaRPr lang="en-US" dirty="0">
              <a:cs typeface="B Tabassom" panose="00000400000000000000" pitchFamily="2" charset="-78"/>
            </a:endParaRPr>
          </a:p>
          <a:p>
            <a:pPr algn="r" rtl="1"/>
            <a:r>
              <a:rPr lang="fa-IR" dirty="0">
                <a:cs typeface="B Tabassom" panose="00000400000000000000" pitchFamily="2" charset="-78"/>
              </a:rPr>
              <a:t>ماده 1 قانون ایجاد شهرهای جدید این شهرهای جدید این شهرها را اینگونه تعریف نموده است :شهرجدید به نقاط جمعیتی اطلاق می گردد که در چهارچوب طرح مصوب شورای عالی شهرسازی ومعماری ایران ئر خارج از محدوده ی قانونی و حریم شهرها برای اسکان حداقل سی هزار نفر به اضافه ساختمان ها و تاسیسات موردنیاز عمومی خدماتی و اقتصادی ساکنان پیش بینی میشود.</a:t>
            </a:r>
            <a:endParaRPr lang="en-US" dirty="0">
              <a:cs typeface="B Tabassom" panose="00000400000000000000" pitchFamily="2" charset="-78"/>
            </a:endParaRPr>
          </a:p>
          <a:p>
            <a:pPr algn="r" rtl="1"/>
            <a:r>
              <a:rPr lang="fa-IR" dirty="0">
                <a:cs typeface="B Tabassom" panose="00000400000000000000" pitchFamily="2" charset="-78"/>
              </a:rPr>
              <a:t>از جمله متفکرانی که در مورد ایجادشهرهای جدید با هدف تعادل بخشی به فضای منطقه ای میتوان به ابنزر هاوارد و ریموند انوین اشاره کرد.</a:t>
            </a:r>
            <a:endParaRPr lang="en-US" dirty="0">
              <a:cs typeface="B Tabassom" panose="00000400000000000000" pitchFamily="2" charset="-78"/>
            </a:endParaRPr>
          </a:p>
          <a:p>
            <a:pPr algn="r" rtl="1"/>
            <a:r>
              <a:rPr lang="fa-IR" dirty="0">
                <a:cs typeface="B Tabassom" panose="00000400000000000000" pitchFamily="2" charset="-78"/>
              </a:rPr>
              <a:t>یکی از مهمترین وظایف برنامه ریزان فضایی مکان یابی فضاهای توسعه به گونه ای است که بهترین و بیشترین نقش در تداوم و انتشار توسعه به فضاهای مجاور دورافتاده را داشته باشند و بخش بزرگتری از منطقه و جمعیت بیشتری را منتفع سازند</a:t>
            </a:r>
            <a:endParaRPr lang="en-US" dirty="0">
              <a:cs typeface="B Tabassom" panose="00000400000000000000" pitchFamily="2" charset="-78"/>
            </a:endParaRPr>
          </a:p>
        </p:txBody>
      </p:sp>
    </p:spTree>
    <p:extLst>
      <p:ext uri="{BB962C8B-B14F-4D97-AF65-F5344CB8AC3E}">
        <p14:creationId xmlns:p14="http://schemas.microsoft.com/office/powerpoint/2010/main" val="4133309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cs typeface="B Tabassom" panose="00000400000000000000" pitchFamily="2" charset="-78"/>
              </a:rPr>
              <a:t>مترو تاون و شهرمنطقه ای</a:t>
            </a:r>
            <a:endParaRPr lang="en-US" sz="4000" dirty="0">
              <a:cs typeface="B Tabassom" panose="00000400000000000000" pitchFamily="2" charset="-78"/>
            </a:endParaRPr>
          </a:p>
        </p:txBody>
      </p:sp>
      <p:sp>
        <p:nvSpPr>
          <p:cNvPr id="3" name="Content Placeholder 2"/>
          <p:cNvSpPr>
            <a:spLocks noGrp="1"/>
          </p:cNvSpPr>
          <p:nvPr>
            <p:ph idx="1"/>
          </p:nvPr>
        </p:nvSpPr>
        <p:spPr/>
        <p:txBody>
          <a:bodyPr/>
          <a:lstStyle/>
          <a:p>
            <a:pPr marL="0" indent="0" algn="r" rtl="1">
              <a:buNone/>
            </a:pPr>
            <a:r>
              <a:rPr lang="fa-IR" dirty="0">
                <a:cs typeface="B Tabassom" panose="00000400000000000000" pitchFamily="2" charset="-78"/>
              </a:rPr>
              <a:t>واژه ی </a:t>
            </a:r>
            <a:r>
              <a:rPr lang="fa-IR" u="sng" dirty="0">
                <a:cs typeface="B Tabassom" panose="00000400000000000000" pitchFamily="2" charset="-78"/>
              </a:rPr>
              <a:t>متروتاون</a:t>
            </a:r>
            <a:r>
              <a:rPr lang="fa-IR" dirty="0">
                <a:cs typeface="B Tabassom" panose="00000400000000000000" pitchFamily="2" charset="-78"/>
              </a:rPr>
              <a:t> برای پیشنهاد یک </a:t>
            </a:r>
            <a:r>
              <a:rPr lang="fa-IR" dirty="0">
                <a:solidFill>
                  <a:srgbClr val="FF0000"/>
                </a:solidFill>
                <a:cs typeface="B Tabassom" panose="00000400000000000000" pitchFamily="2" charset="-78"/>
              </a:rPr>
              <a:t>کلان شهر که خوشه ای از شهرهای جدید در پیرامون و وابسته </a:t>
            </a:r>
            <a:r>
              <a:rPr lang="fa-IR" dirty="0">
                <a:cs typeface="B Tabassom" panose="00000400000000000000" pitchFamily="2" charset="-78"/>
              </a:rPr>
              <a:t>به آن قرار دارند ابداع شد.که شامل طیف </a:t>
            </a:r>
            <a:r>
              <a:rPr lang="fa-IR" dirty="0" smtClean="0">
                <a:cs typeface="B Tabassom" panose="00000400000000000000" pitchFamily="2" charset="-78"/>
              </a:rPr>
              <a:t>وسیعی </a:t>
            </a:r>
            <a:r>
              <a:rPr lang="fa-IR" dirty="0">
                <a:cs typeface="B Tabassom" panose="00000400000000000000" pitchFamily="2" charset="-78"/>
              </a:rPr>
              <a:t>از اراضی می باشد و اشتغال محلی و خدمات شهر گونه را فراهم میکند اما همچنان به سایر نواحی کلان شهر وابسته است.این واژه توسط ((</a:t>
            </a:r>
            <a:r>
              <a:rPr lang="fa-IR" u="sng" dirty="0">
                <a:cs typeface="B Tabassom" panose="00000400000000000000" pitchFamily="2" charset="-78"/>
              </a:rPr>
              <a:t>شورای برنامه ریزی منطقه ای بالتیمور </a:t>
            </a:r>
            <a:r>
              <a:rPr lang="fa-IR" dirty="0">
                <a:cs typeface="B Tabassom" panose="00000400000000000000" pitchFamily="2" charset="-78"/>
              </a:rPr>
              <a:t>)) ابداع شده است.</a:t>
            </a:r>
            <a:endParaRPr lang="en-US" dirty="0">
              <a:cs typeface="B Tabassom" panose="00000400000000000000" pitchFamily="2" charset="-78"/>
            </a:endParaRPr>
          </a:p>
          <a:p>
            <a:pPr marL="0" indent="0" algn="r" rtl="1">
              <a:buNone/>
            </a:pPr>
            <a:r>
              <a:rPr lang="fa-IR" dirty="0">
                <a:cs typeface="B Tabassom" panose="00000400000000000000" pitchFamily="2" charset="-78"/>
              </a:rPr>
              <a:t>.در این مدل پیشنهادی منطقه کلانشهر بالتیمور (با 1.8 میلیون نفر) به عنوان مجموعه ای از متروتاون ها که هرکدام 100 تا 200 هزار نفر را در خود جا میدهند توسعه میابد.</a:t>
            </a:r>
            <a:endParaRPr lang="en-US" dirty="0">
              <a:cs typeface="B Tabassom" panose="00000400000000000000" pitchFamily="2" charset="-78"/>
            </a:endParaRP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15530300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2187409371"/>
              </p:ext>
            </p:extLst>
          </p:nvPr>
        </p:nvGraphicFramePr>
        <p:xfrm>
          <a:off x="1366234" y="1596979"/>
          <a:ext cx="8988380" cy="33832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74726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Tabassom" panose="00000400000000000000" pitchFamily="2" charset="-78"/>
              </a:rPr>
              <a:t>بررسی تجربه های موفق شهرهای جدید با هدف دستیابی به تعادل منطقه ای در سایر </a:t>
            </a:r>
            <a:endParaRPr lang="en-US" dirty="0">
              <a:cs typeface="B Tabassom" panose="00000400000000000000" pitchFamily="2" charset="-78"/>
            </a:endParaRPr>
          </a:p>
        </p:txBody>
      </p:sp>
      <p:sp>
        <p:nvSpPr>
          <p:cNvPr id="3" name="Content Placeholder 2"/>
          <p:cNvSpPr>
            <a:spLocks noGrp="1"/>
          </p:cNvSpPr>
          <p:nvPr>
            <p:ph idx="1"/>
          </p:nvPr>
        </p:nvSpPr>
        <p:spPr/>
        <p:txBody>
          <a:bodyPr/>
          <a:lstStyle/>
          <a:p>
            <a:pPr marL="0" indent="0" algn="r" rtl="1">
              <a:buNone/>
            </a:pPr>
            <a:r>
              <a:rPr lang="fa-IR" dirty="0">
                <a:cs typeface="B Tabassom" panose="00000400000000000000" pitchFamily="2" charset="-78"/>
              </a:rPr>
              <a:t>بررسی این نمونه های موفق مبنایی برای تعیین میزان موفقیت این شهرها در نظام برنامه ریزی منطقه ای ایران به دست می </a:t>
            </a:r>
            <a:r>
              <a:rPr lang="fa-IR">
                <a:cs typeface="B Tabassom" panose="00000400000000000000" pitchFamily="2" charset="-78"/>
              </a:rPr>
              <a:t>دهد </a:t>
            </a:r>
            <a:r>
              <a:rPr lang="fa-IR" smtClean="0">
                <a:cs typeface="B Tabassom" panose="00000400000000000000" pitchFamily="2" charset="-78"/>
              </a:rPr>
              <a:t>که</a:t>
            </a:r>
            <a:endParaRPr lang="en-US" dirty="0">
              <a:cs typeface="B Tabassom" panose="00000400000000000000" pitchFamily="2" charset="-78"/>
            </a:endParaRPr>
          </a:p>
          <a:p>
            <a:pPr marL="0" indent="0" algn="r" rtl="1">
              <a:buNone/>
            </a:pPr>
            <a:r>
              <a:rPr lang="fa-IR" dirty="0">
                <a:cs typeface="B Tabassom" panose="00000400000000000000" pitchFamily="2" charset="-78"/>
              </a:rPr>
              <a:t>1.انتخاب نقش شهرمتناسب با نیازهای منطقه برای دستیابی به تعادل بیشتر</a:t>
            </a:r>
            <a:endParaRPr lang="en-US" dirty="0">
              <a:cs typeface="B Tabassom" panose="00000400000000000000" pitchFamily="2" charset="-78"/>
            </a:endParaRPr>
          </a:p>
          <a:p>
            <a:pPr marL="0" indent="0" algn="r" rtl="1">
              <a:buNone/>
            </a:pPr>
            <a:r>
              <a:rPr lang="fa-IR" dirty="0">
                <a:cs typeface="B Tabassom" panose="00000400000000000000" pitchFamily="2" charset="-78"/>
              </a:rPr>
              <a:t>2.شناخت گروه های هدف</a:t>
            </a:r>
            <a:endParaRPr lang="en-US" dirty="0">
              <a:cs typeface="B Tabassom" panose="00000400000000000000" pitchFamily="2" charset="-78"/>
            </a:endParaRPr>
          </a:p>
          <a:p>
            <a:pPr marL="0" indent="0" algn="r" rtl="1">
              <a:buNone/>
            </a:pPr>
            <a:r>
              <a:rPr lang="fa-IR" dirty="0">
                <a:cs typeface="B Tabassom" panose="00000400000000000000" pitchFamily="2" charset="-78"/>
              </a:rPr>
              <a:t>3.مکان یابی شهر  در مکانی با قابلیت ها وپتانسیل های توسعه</a:t>
            </a:r>
            <a:endParaRPr lang="en-US" dirty="0">
              <a:cs typeface="B Tabassom" panose="00000400000000000000" pitchFamily="2" charset="-78"/>
            </a:endParaRPr>
          </a:p>
          <a:p>
            <a:pPr marL="0" indent="0" algn="r" rtl="1">
              <a:buNone/>
            </a:pPr>
            <a:r>
              <a:rPr lang="fa-IR" dirty="0">
                <a:cs typeface="B Tabassom" panose="00000400000000000000" pitchFamily="2" charset="-78"/>
              </a:rPr>
              <a:t>4.هدف گذاری مناسب ومنطبق با نیاز واقعی</a:t>
            </a:r>
            <a:endParaRPr lang="en-US" dirty="0">
              <a:cs typeface="B Tabassom" panose="00000400000000000000" pitchFamily="2" charset="-78"/>
            </a:endParaRP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23161734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2685" t="9544" r="12406" b="6991"/>
          <a:stretch/>
        </p:blipFill>
        <p:spPr>
          <a:xfrm>
            <a:off x="2805448" y="365125"/>
            <a:ext cx="6581104" cy="5184000"/>
          </a:xfrm>
        </p:spPr>
      </p:pic>
    </p:spTree>
    <p:extLst>
      <p:ext uri="{BB962C8B-B14F-4D97-AF65-F5344CB8AC3E}">
        <p14:creationId xmlns:p14="http://schemas.microsoft.com/office/powerpoint/2010/main" val="40514013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abassom" panose="00000400000000000000" pitchFamily="2" charset="-78"/>
              </a:rPr>
              <a:t>شهر جدید اندیشه</a:t>
            </a:r>
            <a:r>
              <a:rPr lang="en-US" dirty="0">
                <a:cs typeface="B Tabassom" panose="00000400000000000000" pitchFamily="2" charset="-78"/>
              </a:rPr>
              <a:t/>
            </a:r>
            <a:br>
              <a:rPr lang="en-US" dirty="0">
                <a:cs typeface="B Tabassom" panose="00000400000000000000" pitchFamily="2" charset="-78"/>
              </a:rPr>
            </a:br>
            <a:endParaRPr lang="en-US" dirty="0">
              <a:cs typeface="B Tabassom" panose="00000400000000000000"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Tabassom" panose="00000400000000000000" pitchFamily="2" charset="-78"/>
              </a:rPr>
              <a:t>شهر </a:t>
            </a:r>
            <a:r>
              <a:rPr lang="fa-IR" dirty="0">
                <a:cs typeface="B Tabassom" panose="00000400000000000000" pitchFamily="2" charset="-78"/>
              </a:rPr>
              <a:t>جدید اندیشه به واسطه </a:t>
            </a:r>
            <a:r>
              <a:rPr lang="fa-IR" dirty="0">
                <a:solidFill>
                  <a:srgbClr val="FF0000"/>
                </a:solidFill>
                <a:cs typeface="B Tabassom" panose="00000400000000000000" pitchFamily="2" charset="-78"/>
              </a:rPr>
              <a:t>جذب بخشی از سر ریز جمعیت مادر شهرهای منطقه </a:t>
            </a:r>
            <a:r>
              <a:rPr lang="fa-IR" dirty="0">
                <a:cs typeface="B Tabassom" panose="00000400000000000000" pitchFamily="2" charset="-78"/>
              </a:rPr>
              <a:t>و </a:t>
            </a:r>
            <a:r>
              <a:rPr lang="fa-IR" dirty="0">
                <a:solidFill>
                  <a:srgbClr val="FF0000"/>
                </a:solidFill>
                <a:cs typeface="B Tabassom" panose="00000400000000000000" pitchFamily="2" charset="-78"/>
              </a:rPr>
              <a:t>تامین اشتغال ساکنان خود و حوزه ی شهری پیرامون</a:t>
            </a:r>
            <a:r>
              <a:rPr lang="fa-IR" dirty="0">
                <a:cs typeface="B Tabassom" panose="00000400000000000000" pitchFamily="2" charset="-78"/>
              </a:rPr>
              <a:t> به سهم خود بیشترین تاثیر مثبت را در تعادل بخشی به فضای سکونت و اشتغال منطقه ای به شکل برنامه ریزی شده </a:t>
            </a:r>
            <a:r>
              <a:rPr lang="fa-IR" dirty="0" smtClean="0">
                <a:cs typeface="B Tabassom" panose="00000400000000000000" pitchFamily="2" charset="-78"/>
              </a:rPr>
              <a:t>است.</a:t>
            </a:r>
            <a:endParaRPr lang="en-US" dirty="0">
              <a:cs typeface="B Tabassom" panose="00000400000000000000" pitchFamily="2" charset="-78"/>
            </a:endParaRPr>
          </a:p>
        </p:txBody>
      </p:sp>
    </p:spTree>
    <p:extLst>
      <p:ext uri="{BB962C8B-B14F-4D97-AF65-F5344CB8AC3E}">
        <p14:creationId xmlns:p14="http://schemas.microsoft.com/office/powerpoint/2010/main" val="17920301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68946"/>
            <a:ext cx="10515600" cy="5108017"/>
          </a:xfrm>
        </p:spPr>
        <p:txBody>
          <a:bodyPr>
            <a:normAutofit/>
          </a:bodyPr>
          <a:lstStyle/>
          <a:p>
            <a:pPr marL="0" indent="0" algn="r" rtl="1">
              <a:buNone/>
            </a:pPr>
            <a:r>
              <a:rPr lang="fa-IR" dirty="0">
                <a:cs typeface="B Tabassom" panose="00000400000000000000" pitchFamily="2" charset="-78"/>
              </a:rPr>
              <a:t>محدوده ی مورد مطالعه به عنوان یک شهر جدید با توجه به شرایط مکانی ذیل مکان یابی شده است :</a:t>
            </a:r>
            <a:endParaRPr lang="en-US" dirty="0">
              <a:cs typeface="B Tabassom" panose="00000400000000000000" pitchFamily="2" charset="-78"/>
            </a:endParaRPr>
          </a:p>
          <a:p>
            <a:pPr marL="0" indent="0" algn="r" rtl="1">
              <a:buNone/>
            </a:pPr>
            <a:r>
              <a:rPr lang="fa-IR" dirty="0">
                <a:cs typeface="B Tabassom" panose="00000400000000000000" pitchFamily="2" charset="-78"/>
              </a:rPr>
              <a:t>-بهره مندی از موقعیت آب وهوایی مناسب</a:t>
            </a:r>
            <a:endParaRPr lang="en-US" dirty="0">
              <a:cs typeface="B Tabassom" panose="00000400000000000000" pitchFamily="2" charset="-78"/>
            </a:endParaRPr>
          </a:p>
          <a:p>
            <a:pPr marL="0" indent="0" algn="r" rtl="1">
              <a:buNone/>
            </a:pPr>
            <a:r>
              <a:rPr lang="fa-IR" dirty="0">
                <a:cs typeface="B Tabassom" panose="00000400000000000000" pitchFamily="2" charset="-78"/>
              </a:rPr>
              <a:t>-کیفیت فیزیکی و شیمیایی خاک</a:t>
            </a:r>
            <a:endParaRPr lang="en-US" dirty="0">
              <a:cs typeface="B Tabassom" panose="00000400000000000000" pitchFamily="2" charset="-78"/>
            </a:endParaRPr>
          </a:p>
          <a:p>
            <a:pPr marL="0" indent="0" algn="r" rtl="1">
              <a:buNone/>
            </a:pPr>
            <a:r>
              <a:rPr lang="fa-IR" dirty="0">
                <a:cs typeface="B Tabassom" panose="00000400000000000000" pitchFamily="2" charset="-78"/>
              </a:rPr>
              <a:t>-ملاحظات مربوط به آبهای شطحی وکنترل سیلابها</a:t>
            </a:r>
            <a:endParaRPr lang="en-US" dirty="0">
              <a:cs typeface="B Tabassom" panose="00000400000000000000" pitchFamily="2" charset="-78"/>
            </a:endParaRPr>
          </a:p>
          <a:p>
            <a:pPr marL="0" indent="0" algn="r" rtl="1">
              <a:buNone/>
            </a:pPr>
            <a:r>
              <a:rPr lang="fa-IR" dirty="0">
                <a:cs typeface="B Tabassom" panose="00000400000000000000" pitchFamily="2" charset="-78"/>
              </a:rPr>
              <a:t>-توسعه در ازاضی غیرکشاورزی</a:t>
            </a:r>
            <a:endParaRPr lang="en-US" dirty="0">
              <a:cs typeface="B Tabassom" panose="00000400000000000000" pitchFamily="2" charset="-78"/>
            </a:endParaRPr>
          </a:p>
          <a:p>
            <a:pPr marL="0" indent="0" algn="r" rtl="1">
              <a:buNone/>
            </a:pPr>
            <a:r>
              <a:rPr lang="fa-IR" dirty="0">
                <a:cs typeface="B Tabassom" panose="00000400000000000000" pitchFamily="2" charset="-78"/>
              </a:rPr>
              <a:t>-هماهنگی موقعیت انتخابی در رابطه با امکانات اشتغال و عملکردهای اقتصادی منطقه</a:t>
            </a:r>
            <a:endParaRPr lang="en-US" dirty="0">
              <a:cs typeface="B Tabassom" panose="00000400000000000000" pitchFamily="2" charset="-78"/>
            </a:endParaRPr>
          </a:p>
          <a:p>
            <a:pPr marL="0" indent="0" algn="r" rtl="1">
              <a:buNone/>
            </a:pPr>
            <a:r>
              <a:rPr lang="fa-IR" dirty="0">
                <a:cs typeface="B Tabassom" panose="00000400000000000000" pitchFamily="2" charset="-78"/>
              </a:rPr>
              <a:t>-وجود امکانات مربوط به تامین آب</a:t>
            </a:r>
            <a:endParaRPr lang="en-US" dirty="0">
              <a:cs typeface="B Tabassom" panose="00000400000000000000" pitchFamily="2" charset="-78"/>
            </a:endParaRPr>
          </a:p>
          <a:p>
            <a:pPr marL="0" indent="0" algn="r" rtl="1">
              <a:buNone/>
            </a:pPr>
            <a:r>
              <a:rPr lang="fa-IR" dirty="0">
                <a:cs typeface="B Tabassom" panose="00000400000000000000" pitchFamily="2" charset="-78"/>
              </a:rPr>
              <a:t>-وجود شبکه تولید وانتقال برق در نزدیکی موقعیت انتخابی</a:t>
            </a:r>
            <a:endParaRPr lang="en-US" dirty="0">
              <a:cs typeface="B Tabassom" panose="00000400000000000000" pitchFamily="2" charset="-78"/>
            </a:endParaRPr>
          </a:p>
          <a:p>
            <a:pPr marL="0" indent="0" algn="r" rtl="1">
              <a:buNone/>
            </a:pPr>
            <a:r>
              <a:rPr lang="fa-IR" dirty="0">
                <a:cs typeface="B Tabassom" panose="00000400000000000000" pitchFamily="2" charset="-78"/>
              </a:rPr>
              <a:t>و ... .</a:t>
            </a:r>
            <a:endParaRPr lang="en-US" dirty="0">
              <a:cs typeface="B Tabassom" panose="00000400000000000000" pitchFamily="2" charset="-78"/>
            </a:endParaRP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39032201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2971" t="36478" r="32583" b="28893"/>
          <a:stretch/>
        </p:blipFill>
        <p:spPr>
          <a:xfrm>
            <a:off x="2484467" y="1027906"/>
            <a:ext cx="7223066" cy="4082603"/>
          </a:xfrm>
        </p:spPr>
      </p:pic>
    </p:spTree>
    <p:extLst>
      <p:ext uri="{BB962C8B-B14F-4D97-AF65-F5344CB8AC3E}">
        <p14:creationId xmlns:p14="http://schemas.microsoft.com/office/powerpoint/2010/main" val="13427691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1973" t="1256" r="32749" b="9358"/>
          <a:stretch/>
        </p:blipFill>
        <p:spPr>
          <a:xfrm>
            <a:off x="4086896" y="365125"/>
            <a:ext cx="4018208" cy="5724052"/>
          </a:xfrm>
        </p:spPr>
      </p:pic>
    </p:spTree>
    <p:extLst>
      <p:ext uri="{BB962C8B-B14F-4D97-AF65-F5344CB8AC3E}">
        <p14:creationId xmlns:p14="http://schemas.microsoft.com/office/powerpoint/2010/main" val="35753768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4801" t="18128" r="34413" b="22086"/>
          <a:stretch/>
        </p:blipFill>
        <p:spPr>
          <a:xfrm>
            <a:off x="3713408" y="365125"/>
            <a:ext cx="4765183" cy="5203065"/>
          </a:xfrm>
        </p:spPr>
      </p:pic>
    </p:spTree>
    <p:extLst>
      <p:ext uri="{BB962C8B-B14F-4D97-AF65-F5344CB8AC3E}">
        <p14:creationId xmlns:p14="http://schemas.microsoft.com/office/powerpoint/2010/main" val="3899181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7963" t="42101" r="39239" b="4328"/>
          <a:stretch/>
        </p:blipFill>
        <p:spPr>
          <a:xfrm>
            <a:off x="3945228" y="365125"/>
            <a:ext cx="4301544" cy="5683063"/>
          </a:xfrm>
        </p:spPr>
      </p:pic>
    </p:spTree>
    <p:extLst>
      <p:ext uri="{BB962C8B-B14F-4D97-AF65-F5344CB8AC3E}">
        <p14:creationId xmlns:p14="http://schemas.microsoft.com/office/powerpoint/2010/main" val="18830789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2805" t="30262" r="32916" b="28893"/>
          <a:stretch/>
        </p:blipFill>
        <p:spPr>
          <a:xfrm>
            <a:off x="2670219" y="535911"/>
            <a:ext cx="6851562" cy="4589881"/>
          </a:xfrm>
        </p:spPr>
      </p:pic>
    </p:spTree>
    <p:extLst>
      <p:ext uri="{BB962C8B-B14F-4D97-AF65-F5344CB8AC3E}">
        <p14:creationId xmlns:p14="http://schemas.microsoft.com/office/powerpoint/2010/main" val="486341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abassom" panose="00000400000000000000" pitchFamily="2" charset="-78"/>
              </a:rPr>
              <a:t>بررسی عدم تعادل منطقه ای در شمال کشور</a:t>
            </a:r>
            <a:endParaRPr lang="en-US" dirty="0">
              <a:cs typeface="B Tabassom" panose="00000400000000000000" pitchFamily="2" charset="-78"/>
            </a:endParaRPr>
          </a:p>
        </p:txBody>
      </p:sp>
      <p:sp>
        <p:nvSpPr>
          <p:cNvPr id="3" name="Content Placeholder 2"/>
          <p:cNvSpPr>
            <a:spLocks noGrp="1"/>
          </p:cNvSpPr>
          <p:nvPr>
            <p:ph idx="1"/>
          </p:nvPr>
        </p:nvSpPr>
        <p:spPr>
          <a:xfrm>
            <a:off x="838200" y="1690688"/>
            <a:ext cx="10515600" cy="4486275"/>
          </a:xfrm>
        </p:spPr>
        <p:txBody>
          <a:bodyPr>
            <a:normAutofit/>
          </a:bodyPr>
          <a:lstStyle/>
          <a:p>
            <a:pPr marL="0" indent="0" algn="just" rtl="1">
              <a:buNone/>
            </a:pPr>
            <a:r>
              <a:rPr lang="fa-IR" dirty="0">
                <a:cs typeface="B Tabassom" panose="00000400000000000000" pitchFamily="2" charset="-78"/>
              </a:rPr>
              <a:t>براساس آخرین مصوبه ابلاغی هیات محترم دولت در سال 1391آیین نامه اجرایی ماده 184 قانون برنامه پنج ساله پنجم </a:t>
            </a:r>
            <a:r>
              <a:rPr lang="fa-IR" dirty="0" smtClean="0">
                <a:cs typeface="B Tabassom" panose="00000400000000000000" pitchFamily="2" charset="-78"/>
              </a:rPr>
              <a:t>توسعه</a:t>
            </a:r>
            <a:r>
              <a:rPr lang="en-US" dirty="0" smtClean="0">
                <a:cs typeface="B Tabassom" panose="00000400000000000000" pitchFamily="2" charset="-78"/>
              </a:rPr>
              <a:t> </a:t>
            </a:r>
            <a:r>
              <a:rPr lang="fa-IR" dirty="0" smtClean="0">
                <a:cs typeface="B Tabassom" panose="00000400000000000000" pitchFamily="2" charset="-78"/>
              </a:rPr>
              <a:t>جمهوری </a:t>
            </a:r>
            <a:r>
              <a:rPr lang="fa-IR" dirty="0">
                <a:cs typeface="B Tabassom" panose="00000400000000000000" pitchFamily="2" charset="-78"/>
              </a:rPr>
              <a:t>اسلامی ایران ، کشور به </a:t>
            </a:r>
            <a:r>
              <a:rPr lang="fa-IR" dirty="0">
                <a:solidFill>
                  <a:srgbClr val="FF0000"/>
                </a:solidFill>
                <a:cs typeface="B Tabassom" panose="00000400000000000000" pitchFamily="2" charset="-78"/>
              </a:rPr>
              <a:t>9 کلان منطقه</a:t>
            </a:r>
            <a:r>
              <a:rPr lang="fa-IR" dirty="0">
                <a:cs typeface="B Tabassom" panose="00000400000000000000" pitchFamily="2" charset="-78"/>
              </a:rPr>
              <a:t> تقسیم گردید که 31 استان کشور را در بر می </a:t>
            </a:r>
            <a:r>
              <a:rPr lang="fa-IR" dirty="0" smtClean="0">
                <a:cs typeface="B Tabassom" panose="00000400000000000000" pitchFamily="2" charset="-78"/>
              </a:rPr>
              <a:t>گیرد. در </a:t>
            </a:r>
            <a:r>
              <a:rPr lang="fa-IR" dirty="0">
                <a:cs typeface="B Tabassom" panose="00000400000000000000" pitchFamily="2" charset="-78"/>
              </a:rPr>
              <a:t>بین مناطق </a:t>
            </a:r>
            <a:r>
              <a:rPr lang="fa-IR" u="sng" dirty="0" smtClean="0">
                <a:solidFill>
                  <a:srgbClr val="FF0000"/>
                </a:solidFill>
                <a:cs typeface="B Tabassom" panose="00000400000000000000" pitchFamily="2" charset="-78"/>
              </a:rPr>
              <a:t>کشور"کلان</a:t>
            </a:r>
            <a:r>
              <a:rPr lang="en-US" u="sng" dirty="0" smtClean="0">
                <a:solidFill>
                  <a:srgbClr val="FF0000"/>
                </a:solidFill>
                <a:cs typeface="B Tabassom" panose="00000400000000000000" pitchFamily="2" charset="-78"/>
              </a:rPr>
              <a:t> </a:t>
            </a:r>
            <a:r>
              <a:rPr lang="fa-IR" u="sng" dirty="0" smtClean="0">
                <a:solidFill>
                  <a:srgbClr val="FF0000"/>
                </a:solidFill>
                <a:cs typeface="B Tabassom" panose="00000400000000000000" pitchFamily="2" charset="-78"/>
              </a:rPr>
              <a:t>منطقه </a:t>
            </a:r>
            <a:r>
              <a:rPr lang="fa-IR" u="sng" dirty="0">
                <a:solidFill>
                  <a:srgbClr val="FF0000"/>
                </a:solidFill>
                <a:cs typeface="B Tabassom" panose="00000400000000000000" pitchFamily="2" charset="-78"/>
              </a:rPr>
              <a:t>یك</a:t>
            </a:r>
            <a:r>
              <a:rPr lang="fa-IR" dirty="0">
                <a:cs typeface="B Tabassom" panose="00000400000000000000" pitchFamily="2" charset="-78"/>
              </a:rPr>
              <a:t>" شامل استانهای شمالی </a:t>
            </a:r>
            <a:r>
              <a:rPr lang="fa-IR" u="sng" dirty="0">
                <a:solidFill>
                  <a:srgbClr val="FF0000"/>
                </a:solidFill>
                <a:cs typeface="B Tabassom" panose="00000400000000000000" pitchFamily="2" charset="-78"/>
              </a:rPr>
              <a:t>گلستان ، مازندران و گیلان </a:t>
            </a:r>
            <a:r>
              <a:rPr lang="fa-IR" dirty="0">
                <a:cs typeface="B Tabassom" panose="00000400000000000000" pitchFamily="2" charset="-78"/>
              </a:rPr>
              <a:t>که بیش از 7600 کیلومترمربع مساحت استانهای واقع درآن </a:t>
            </a:r>
            <a:r>
              <a:rPr lang="fa-IR" dirty="0" smtClean="0">
                <a:cs typeface="B Tabassom" panose="00000400000000000000" pitchFamily="2" charset="-78"/>
              </a:rPr>
              <a:t>در</a:t>
            </a:r>
            <a:r>
              <a:rPr lang="en-US" dirty="0" smtClean="0">
                <a:cs typeface="B Tabassom" panose="00000400000000000000" pitchFamily="2" charset="-78"/>
              </a:rPr>
              <a:t> </a:t>
            </a:r>
            <a:r>
              <a:rPr lang="fa-IR" dirty="0" smtClean="0">
                <a:cs typeface="B Tabassom" panose="00000400000000000000" pitchFamily="2" charset="-78"/>
              </a:rPr>
              <a:t>محدوده </a:t>
            </a:r>
            <a:r>
              <a:rPr lang="fa-IR" dirty="0">
                <a:cs typeface="B Tabassom" panose="00000400000000000000" pitchFamily="2" charset="-78"/>
              </a:rPr>
              <a:t>ساحلی قرار دارد از اهمیت ویژه ای در روند توسعه کشور برخوردار هستند</a:t>
            </a:r>
            <a:r>
              <a:rPr lang="fa-IR" dirty="0" smtClean="0">
                <a:cs typeface="B Tabassom" panose="00000400000000000000" pitchFamily="2" charset="-78"/>
              </a:rPr>
              <a:t>؛</a:t>
            </a:r>
            <a:r>
              <a:rPr lang="en-US" dirty="0" smtClean="0">
                <a:cs typeface="B Tabassom" panose="00000400000000000000" pitchFamily="2" charset="-78"/>
              </a:rPr>
              <a:t> </a:t>
            </a:r>
            <a:r>
              <a:rPr lang="fa-IR" dirty="0" smtClean="0">
                <a:cs typeface="B Tabassom" panose="00000400000000000000" pitchFamily="2" charset="-78"/>
              </a:rPr>
              <a:t>چرا </a:t>
            </a:r>
            <a:r>
              <a:rPr lang="fa-IR" dirty="0">
                <a:cs typeface="B Tabassom" panose="00000400000000000000" pitchFamily="2" charset="-78"/>
              </a:rPr>
              <a:t>که مناطق ساحلی کشور مناطقی </a:t>
            </a:r>
            <a:r>
              <a:rPr lang="fa-IR" dirty="0" smtClean="0">
                <a:cs typeface="B Tabassom" panose="00000400000000000000" pitchFamily="2" charset="-78"/>
              </a:rPr>
              <a:t>هستند</a:t>
            </a:r>
            <a:r>
              <a:rPr lang="en-US" dirty="0" smtClean="0">
                <a:cs typeface="B Tabassom" panose="00000400000000000000" pitchFamily="2" charset="-78"/>
              </a:rPr>
              <a:t> </a:t>
            </a:r>
            <a:r>
              <a:rPr lang="fa-IR" dirty="0" smtClean="0">
                <a:cs typeface="B Tabassom" panose="00000400000000000000" pitchFamily="2" charset="-78"/>
              </a:rPr>
              <a:t>توسعه </a:t>
            </a:r>
            <a:r>
              <a:rPr lang="fa-IR" dirty="0">
                <a:cs typeface="B Tabassom" panose="00000400000000000000" pitchFamily="2" charset="-78"/>
              </a:rPr>
              <a:t>یافته که به عنوان پل ارتباطی و تعامل با سایر کشورهای جهان، تسهیل کنندة روابط درونی و بیرونی اقتصاد کشور بوده </a:t>
            </a:r>
            <a:r>
              <a:rPr lang="fa-IR" dirty="0" smtClean="0">
                <a:cs typeface="B Tabassom" panose="00000400000000000000" pitchFamily="2" charset="-78"/>
              </a:rPr>
              <a:t>و</a:t>
            </a:r>
            <a:r>
              <a:rPr lang="en-US" dirty="0" smtClean="0">
                <a:cs typeface="B Tabassom" panose="00000400000000000000" pitchFamily="2" charset="-78"/>
              </a:rPr>
              <a:t> </a:t>
            </a:r>
            <a:r>
              <a:rPr lang="fa-IR" dirty="0" smtClean="0">
                <a:cs typeface="B Tabassom" panose="00000400000000000000" pitchFamily="2" charset="-78"/>
              </a:rPr>
              <a:t>ضمن </a:t>
            </a:r>
            <a:r>
              <a:rPr lang="fa-IR" dirty="0">
                <a:cs typeface="B Tabassom" panose="00000400000000000000" pitchFamily="2" charset="-78"/>
              </a:rPr>
              <a:t>کمك به ایجاد تعادل های منطقه ای، استفاده از موقعیت جغرافیایی و منطقه ای کشورو استفادة پایدار از منابع و قابلیت ها </a:t>
            </a:r>
            <a:r>
              <a:rPr lang="fa-IR" dirty="0" smtClean="0">
                <a:cs typeface="B Tabassom" panose="00000400000000000000" pitchFamily="2" charset="-78"/>
              </a:rPr>
              <a:t>و حفظ </a:t>
            </a:r>
            <a:r>
              <a:rPr lang="fa-IR" dirty="0">
                <a:cs typeface="B Tabassom" panose="00000400000000000000" pitchFamily="2" charset="-78"/>
              </a:rPr>
              <a:t>محیط زیست، امنیت مناطق داخلی از طریق مرزهای آبی را تضمین نموده و در مجموع به عنوان نمادی </a:t>
            </a:r>
            <a:r>
              <a:rPr lang="fa-IR" dirty="0" smtClean="0">
                <a:cs typeface="B Tabassom" panose="00000400000000000000" pitchFamily="2" charset="-78"/>
              </a:rPr>
              <a:t>از</a:t>
            </a:r>
            <a:r>
              <a:rPr lang="en-US" dirty="0" smtClean="0">
                <a:cs typeface="B Tabassom" panose="00000400000000000000" pitchFamily="2" charset="-78"/>
              </a:rPr>
              <a:t> </a:t>
            </a:r>
            <a:r>
              <a:rPr lang="fa-IR" dirty="0" smtClean="0">
                <a:cs typeface="B Tabassom" panose="00000400000000000000" pitchFamily="2" charset="-78"/>
              </a:rPr>
              <a:t>توسعه یافتگی</a:t>
            </a:r>
            <a:r>
              <a:rPr lang="en-US" dirty="0" smtClean="0">
                <a:cs typeface="B Tabassom" panose="00000400000000000000" pitchFamily="2" charset="-78"/>
              </a:rPr>
              <a:t> </a:t>
            </a:r>
            <a:r>
              <a:rPr lang="fa-IR" dirty="0" smtClean="0">
                <a:cs typeface="B Tabassom" panose="00000400000000000000" pitchFamily="2" charset="-78"/>
              </a:rPr>
              <a:t>کشور </a:t>
            </a:r>
            <a:r>
              <a:rPr lang="fa-IR" dirty="0">
                <a:cs typeface="B Tabassom" panose="00000400000000000000" pitchFamily="2" charset="-78"/>
              </a:rPr>
              <a:t>عمل می نمایند.</a:t>
            </a:r>
          </a:p>
          <a:p>
            <a:pPr marL="0" indent="0" algn="r" rtl="1">
              <a:buNone/>
            </a:pPr>
            <a:endParaRPr lang="en-US" dirty="0">
              <a:cs typeface="B Tabassom" panose="00000400000000000000" pitchFamily="2" charset="-78"/>
            </a:endParaRPr>
          </a:p>
        </p:txBody>
      </p:sp>
    </p:spTree>
    <p:extLst>
      <p:ext uri="{BB962C8B-B14F-4D97-AF65-F5344CB8AC3E}">
        <p14:creationId xmlns:p14="http://schemas.microsoft.com/office/powerpoint/2010/main" val="9705199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r" rtl="1">
              <a:buNone/>
            </a:pPr>
            <a:r>
              <a:rPr lang="fa-IR" dirty="0" smtClean="0">
                <a:cs typeface="B Tabassom" panose="00000400000000000000" pitchFamily="2" charset="-78"/>
              </a:rPr>
              <a:t>در برنامه ریزی منطقه ای هدف به حداقل رساندن عدم تعادل از راه های زیر است:</a:t>
            </a:r>
          </a:p>
          <a:p>
            <a:pPr algn="r" rtl="1"/>
            <a:r>
              <a:rPr lang="fa-IR" dirty="0" smtClean="0">
                <a:cs typeface="B Tabassom" panose="00000400000000000000" pitchFamily="2" charset="-78"/>
              </a:rPr>
              <a:t>در نظر داشتن بعد فضایی- مکانی تصمیمات اقتصادی و نگرش فضایی به توسعه ملی</a:t>
            </a:r>
          </a:p>
          <a:p>
            <a:pPr algn="r" rtl="1"/>
            <a:r>
              <a:rPr lang="fa-IR" dirty="0" smtClean="0">
                <a:cs typeface="B Tabassom" panose="00000400000000000000" pitchFamily="2" charset="-78"/>
              </a:rPr>
              <a:t>اولویت دادن به انسجام و تعادل درون سیستمی مجموعه ملی بر بازدهی اقتصادی سریع و کوتاه مدت</a:t>
            </a:r>
          </a:p>
          <a:p>
            <a:pPr algn="r" rtl="1"/>
            <a:r>
              <a:rPr lang="fa-IR" dirty="0" smtClean="0">
                <a:cs typeface="B Tabassom" panose="00000400000000000000" pitchFamily="2" charset="-78"/>
              </a:rPr>
              <a:t>شناسایی پتانسیل های مختلف مناطق و راههای بهره برداری از آنها</a:t>
            </a:r>
          </a:p>
          <a:p>
            <a:pPr algn="r" rtl="1"/>
            <a:r>
              <a:rPr lang="fa-IR" dirty="0" smtClean="0">
                <a:cs typeface="B Tabassom" panose="00000400000000000000" pitchFamily="2" charset="-78"/>
              </a:rPr>
              <a:t>تنظیم روابط عملکردی بین مناطق و ایجاد و توسعه ظرفیت های رشد و توسعه در مناطق بازمانده از توسعه</a:t>
            </a:r>
            <a:endParaRPr lang="en-US" dirty="0" smtClean="0">
              <a:cs typeface="B Tabassom" panose="00000400000000000000" pitchFamily="2" charset="-78"/>
            </a:endParaRPr>
          </a:p>
          <a:p>
            <a:endParaRPr lang="en-US" dirty="0"/>
          </a:p>
        </p:txBody>
      </p:sp>
    </p:spTree>
    <p:extLst>
      <p:ext uri="{BB962C8B-B14F-4D97-AF65-F5344CB8AC3E}">
        <p14:creationId xmlns:p14="http://schemas.microsoft.com/office/powerpoint/2010/main" val="40380825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just" rtl="1">
              <a:buNone/>
            </a:pPr>
            <a:r>
              <a:rPr lang="fa-IR" dirty="0">
                <a:cs typeface="B Tabassom" panose="00000400000000000000" pitchFamily="2" charset="-78"/>
              </a:rPr>
              <a:t>ساحل کرانه دریای خزر، با مزیتهایی چون </a:t>
            </a:r>
            <a:r>
              <a:rPr lang="fa-IR" u="sng" dirty="0">
                <a:cs typeface="B Tabassom" panose="00000400000000000000" pitchFamily="2" charset="-78"/>
              </a:rPr>
              <a:t>منابع کشاورزی ، گردشگری و کانون جمعیتی و سکونتی </a:t>
            </a:r>
            <a:r>
              <a:rPr lang="fa-IR" dirty="0">
                <a:cs typeface="B Tabassom" panose="00000400000000000000" pitchFamily="2" charset="-78"/>
              </a:rPr>
              <a:t>دارای مشکلاتی نیز </a:t>
            </a:r>
            <a:r>
              <a:rPr lang="fa-IR" dirty="0" smtClean="0">
                <a:cs typeface="B Tabassom" panose="00000400000000000000" pitchFamily="2" charset="-78"/>
              </a:rPr>
              <a:t>هست. </a:t>
            </a:r>
            <a:r>
              <a:rPr lang="fa-IR" dirty="0">
                <a:cs typeface="B Tabassom" panose="00000400000000000000" pitchFamily="2" charset="-78"/>
              </a:rPr>
              <a:t>علیرغم اینکه توزیع فضایی جمعیت در استانهای گیلان ، مازندران و گلستان )کلان منطقه ساحلی شمالی </a:t>
            </a:r>
            <a:r>
              <a:rPr lang="fa-IR" dirty="0" smtClean="0">
                <a:cs typeface="B Tabassom" panose="00000400000000000000" pitchFamily="2" charset="-78"/>
              </a:rPr>
              <a:t>از </a:t>
            </a:r>
            <a:r>
              <a:rPr lang="fa-IR" dirty="0">
                <a:cs typeface="B Tabassom" panose="00000400000000000000" pitchFamily="2" charset="-78"/>
              </a:rPr>
              <a:t>بقیه </a:t>
            </a:r>
            <a:r>
              <a:rPr lang="fa-IR" dirty="0" smtClean="0">
                <a:cs typeface="B Tabassom" panose="00000400000000000000" pitchFamily="2" charset="-78"/>
              </a:rPr>
              <a:t>نواحی</a:t>
            </a:r>
            <a:r>
              <a:rPr lang="en-US" dirty="0" smtClean="0">
                <a:cs typeface="B Tabassom" panose="00000400000000000000" pitchFamily="2" charset="-78"/>
              </a:rPr>
              <a:t> </a:t>
            </a:r>
            <a:r>
              <a:rPr lang="fa-IR" dirty="0" smtClean="0">
                <a:cs typeface="B Tabassom" panose="00000400000000000000" pitchFamily="2" charset="-78"/>
              </a:rPr>
              <a:t>متعادل </a:t>
            </a:r>
            <a:r>
              <a:rPr lang="fa-IR" dirty="0">
                <a:cs typeface="B Tabassom" panose="00000400000000000000" pitchFamily="2" charset="-78"/>
              </a:rPr>
              <a:t>تر است تمرکز جمعیت ، تمرکز زیرساختها ، استفاده بیش از حد از توان اکولوژیکی منطقه ازجمله مسائلی است </a:t>
            </a:r>
            <a:r>
              <a:rPr lang="fa-IR" dirty="0" smtClean="0">
                <a:cs typeface="B Tabassom" panose="00000400000000000000" pitchFamily="2" charset="-78"/>
              </a:rPr>
              <a:t>که</a:t>
            </a:r>
            <a:r>
              <a:rPr lang="en-US" dirty="0" smtClean="0">
                <a:cs typeface="B Tabassom" panose="00000400000000000000" pitchFamily="2" charset="-78"/>
              </a:rPr>
              <a:t> </a:t>
            </a:r>
            <a:r>
              <a:rPr lang="fa-IR" dirty="0" smtClean="0">
                <a:cs typeface="B Tabassom" panose="00000400000000000000" pitchFamily="2" charset="-78"/>
              </a:rPr>
              <a:t>پس </a:t>
            </a:r>
            <a:r>
              <a:rPr lang="fa-IR" dirty="0">
                <a:cs typeface="B Tabassom" panose="00000400000000000000" pitchFamily="2" charset="-78"/>
              </a:rPr>
              <a:t>از توسعه اقتصادی واجتماعی یك منطقه اتفاق می افتد که عامل فراینده نابرابری های منطقه ای است که هم نگاه آمایش </a:t>
            </a:r>
            <a:r>
              <a:rPr lang="fa-IR" dirty="0" smtClean="0">
                <a:cs typeface="B Tabassom" panose="00000400000000000000" pitchFamily="2" charset="-78"/>
              </a:rPr>
              <a:t>به پهنه </a:t>
            </a:r>
            <a:r>
              <a:rPr lang="fa-IR" dirty="0">
                <a:cs typeface="B Tabassom" panose="00000400000000000000" pitchFamily="2" charset="-78"/>
              </a:rPr>
              <a:t>سرزمین وهم یك برنامه ریزی توسعه ای پایدار منطقه ای را می طلبد . </a:t>
            </a:r>
            <a:endParaRPr lang="en-US" dirty="0" smtClean="0">
              <a:cs typeface="B Tabassom" panose="00000400000000000000" pitchFamily="2" charset="-78"/>
            </a:endParaRPr>
          </a:p>
          <a:p>
            <a:pPr marL="0" indent="0" algn="just" rtl="1">
              <a:buNone/>
            </a:pPr>
            <a:r>
              <a:rPr lang="fa-IR" dirty="0" smtClean="0">
                <a:cs typeface="B Tabassom" panose="00000400000000000000" pitchFamily="2" charset="-78"/>
              </a:rPr>
              <a:t>این </a:t>
            </a:r>
            <a:r>
              <a:rPr lang="fa-IR" dirty="0">
                <a:cs typeface="B Tabassom" panose="00000400000000000000" pitchFamily="2" charset="-78"/>
              </a:rPr>
              <a:t>روند که همچنان و به صورت رقابتی </a:t>
            </a:r>
            <a:r>
              <a:rPr lang="fa-IR" dirty="0" smtClean="0">
                <a:cs typeface="B Tabassom" panose="00000400000000000000" pitchFamily="2" charset="-78"/>
              </a:rPr>
              <a:t>رو به </a:t>
            </a:r>
            <a:r>
              <a:rPr lang="fa-IR" dirty="0">
                <a:cs typeface="B Tabassom" panose="00000400000000000000" pitchFamily="2" charset="-78"/>
              </a:rPr>
              <a:t>افزایش است، باعث شده مشکلات جدی محیط زیستی برای این منطقه کوچك ولی حاصلخیز ایران پدید آید .</a:t>
            </a:r>
          </a:p>
          <a:p>
            <a:pPr marL="0" indent="0" algn="just" rtl="1">
              <a:buNone/>
            </a:pPr>
            <a:r>
              <a:rPr lang="fa-IR" dirty="0">
                <a:cs typeface="B Tabassom" panose="00000400000000000000" pitchFamily="2" charset="-78"/>
              </a:rPr>
              <a:t>به گونه ای که در سواحل شمالی ایران، بهره برداری نامناسب و بیش از ظرفیت از منابع طبیعی، تخریب و تغییر اکوسیستم </a:t>
            </a:r>
            <a:r>
              <a:rPr lang="fa-IR" dirty="0" smtClean="0">
                <a:cs typeface="B Tabassom" panose="00000400000000000000" pitchFamily="2" charset="-78"/>
              </a:rPr>
              <a:t>های طبیعی </a:t>
            </a:r>
            <a:r>
              <a:rPr lang="fa-IR" dirty="0">
                <a:cs typeface="B Tabassom" panose="00000400000000000000" pitchFamily="2" charset="-78"/>
              </a:rPr>
              <a:t>و تغییر کاربری حاصلخیزترین اراضی جلگه ای و جنگلی، بهره برداری بی رویه از منابع زیرزمینی و </a:t>
            </a:r>
            <a:r>
              <a:rPr lang="fa-IR" dirty="0" smtClean="0">
                <a:cs typeface="B Tabassom" panose="00000400000000000000" pitchFamily="2" charset="-78"/>
              </a:rPr>
              <a:t>آلودگی </a:t>
            </a:r>
            <a:r>
              <a:rPr lang="fa-IR" dirty="0">
                <a:cs typeface="B Tabassom" panose="00000400000000000000" pitchFamily="2" charset="-78"/>
              </a:rPr>
              <a:t>زیست محیطی ناشی از دفع نامناسب فاضلاب </a:t>
            </a:r>
            <a:r>
              <a:rPr lang="fa-IR" dirty="0" smtClean="0">
                <a:cs typeface="B Tabassom" panose="00000400000000000000" pitchFamily="2" charset="-78"/>
              </a:rPr>
              <a:t>و بالا </a:t>
            </a:r>
            <a:r>
              <a:rPr lang="fa-IR" dirty="0">
                <a:cs typeface="B Tabassom" panose="00000400000000000000" pitchFamily="2" charset="-78"/>
              </a:rPr>
              <a:t>بودن تراکم جمعیت و محدود بودن فرصت های </a:t>
            </a:r>
            <a:r>
              <a:rPr lang="fa-IR" dirty="0" smtClean="0">
                <a:cs typeface="B Tabassom" panose="00000400000000000000" pitchFamily="2" charset="-78"/>
              </a:rPr>
              <a:t>شغلی و ...</a:t>
            </a:r>
            <a:r>
              <a:rPr lang="en-US" dirty="0" smtClean="0">
                <a:cs typeface="B Tabassom" panose="00000400000000000000" pitchFamily="2" charset="-78"/>
              </a:rPr>
              <a:t>     </a:t>
            </a:r>
            <a:endParaRPr lang="en-US" dirty="0">
              <a:cs typeface="B Tabassom" panose="00000400000000000000" pitchFamily="2" charset="-78"/>
            </a:endParaRPr>
          </a:p>
        </p:txBody>
      </p:sp>
    </p:spTree>
    <p:extLst>
      <p:ext uri="{BB962C8B-B14F-4D97-AF65-F5344CB8AC3E}">
        <p14:creationId xmlns:p14="http://schemas.microsoft.com/office/powerpoint/2010/main" val="29086455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28123" y="171942"/>
            <a:ext cx="8335753" cy="5892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4070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HezareH 94-6-28\Desktop\4.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6167" t="19439" r="7295" b="29107"/>
          <a:stretch/>
        </p:blipFill>
        <p:spPr bwMode="auto">
          <a:xfrm>
            <a:off x="2294516" y="1197736"/>
            <a:ext cx="7602968" cy="320684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38200" y="4404576"/>
            <a:ext cx="10515600" cy="954107"/>
          </a:xfrm>
          <a:prstGeom prst="rect">
            <a:avLst/>
          </a:prstGeom>
        </p:spPr>
        <p:txBody>
          <a:bodyPr wrap="square">
            <a:spAutoFit/>
          </a:bodyPr>
          <a:lstStyle/>
          <a:p>
            <a:pPr algn="r" rtl="1"/>
            <a:r>
              <a:rPr lang="fa-IR" sz="2800" dirty="0">
                <a:cs typeface="B Tabassom" panose="00000400000000000000" pitchFamily="2" charset="-78"/>
              </a:rPr>
              <a:t>هدف در پهنه بندی عملکردی ، </a:t>
            </a:r>
            <a:r>
              <a:rPr lang="fa-IR" sz="2800" dirty="0">
                <a:solidFill>
                  <a:srgbClr val="FF0000"/>
                </a:solidFill>
                <a:cs typeface="B Tabassom" panose="00000400000000000000" pitchFamily="2" charset="-78"/>
              </a:rPr>
              <a:t>ایجاد مناطق همگن با ویژگی های مشخص در فعالیت با ویژگی های جغرافیایی</a:t>
            </a:r>
            <a:r>
              <a:rPr lang="fa-IR" sz="2800" dirty="0">
                <a:cs typeface="B Tabassom" panose="00000400000000000000" pitchFamily="2" charset="-78"/>
              </a:rPr>
              <a:t> است که </a:t>
            </a:r>
            <a:r>
              <a:rPr lang="fa-IR" sz="2800" dirty="0" smtClean="0">
                <a:cs typeface="B Tabassom" panose="00000400000000000000" pitchFamily="2" charset="-78"/>
              </a:rPr>
              <a:t>درنهایت </a:t>
            </a:r>
            <a:r>
              <a:rPr lang="fa-IR" sz="2800" dirty="0">
                <a:cs typeface="B Tabassom" panose="00000400000000000000" pitchFamily="2" charset="-78"/>
              </a:rPr>
              <a:t>به برقراری نظم عملکردی در پهنه ها می گنجد.</a:t>
            </a:r>
          </a:p>
        </p:txBody>
      </p:sp>
    </p:spTree>
    <p:extLst>
      <p:ext uri="{BB962C8B-B14F-4D97-AF65-F5344CB8AC3E}">
        <p14:creationId xmlns:p14="http://schemas.microsoft.com/office/powerpoint/2010/main" val="26606898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HezareH 94-6-28\Desktop\3.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3660" t="4105" r="14547" b="5595"/>
          <a:stretch/>
        </p:blipFill>
        <p:spPr bwMode="auto">
          <a:xfrm>
            <a:off x="3133859" y="365125"/>
            <a:ext cx="5924282" cy="528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5239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6519"/>
            <a:ext cx="10515600" cy="5700444"/>
          </a:xfrm>
        </p:spPr>
        <p:txBody>
          <a:bodyPr>
            <a:normAutofit/>
          </a:bodyPr>
          <a:lstStyle/>
          <a:p>
            <a:pPr marL="0" indent="0" algn="just" rtl="1">
              <a:buNone/>
            </a:pPr>
            <a:r>
              <a:rPr lang="fa-IR" dirty="0">
                <a:cs typeface="B Tabassom" panose="00000400000000000000" pitchFamily="2" charset="-78"/>
              </a:rPr>
              <a:t>در طول چند دهة اخیر منطقه ساحلی شمالی مانند دیگر مناطق کشور دستخوش تحول شدید بوده و این دگرگونی از سال 1365 به بعد شتاب بیشتری یافته است . از سال 1345 تا سال 1365 شمار شهرستان ها از 20</a:t>
            </a:r>
            <a:r>
              <a:rPr lang="fa-IR" u="sng" dirty="0">
                <a:cs typeface="B Tabassom" panose="00000400000000000000" pitchFamily="2" charset="-78"/>
              </a:rPr>
              <a:t> به 26 ، بخش ها از 55 به 58 </a:t>
            </a:r>
            <a:r>
              <a:rPr lang="fa-IR" dirty="0" smtClean="0">
                <a:cs typeface="B Tabassom" panose="00000400000000000000" pitchFamily="2" charset="-78"/>
              </a:rPr>
              <a:t>و دهستان </a:t>
            </a:r>
            <a:r>
              <a:rPr lang="fa-IR" dirty="0">
                <a:cs typeface="B Tabassom" panose="00000400000000000000" pitchFamily="2" charset="-78"/>
              </a:rPr>
              <a:t>ها در سال های 1355 و 1365 تغییری نداشته است . یعنی در این دورة 20 ساله تنها 6 شهرستان و 3 بخش </a:t>
            </a:r>
            <a:r>
              <a:rPr lang="fa-IR" dirty="0" smtClean="0">
                <a:cs typeface="B Tabassom" panose="00000400000000000000" pitchFamily="2" charset="-78"/>
              </a:rPr>
              <a:t>به تقسیمات </a:t>
            </a:r>
            <a:r>
              <a:rPr lang="fa-IR" dirty="0">
                <a:cs typeface="B Tabassom" panose="00000400000000000000" pitchFamily="2" charset="-78"/>
              </a:rPr>
              <a:t>اداری منطقه افزوده شده است .</a:t>
            </a:r>
          </a:p>
          <a:p>
            <a:pPr marL="0" indent="0" algn="just" rtl="1">
              <a:buNone/>
            </a:pPr>
            <a:r>
              <a:rPr lang="fa-IR" dirty="0">
                <a:cs typeface="B Tabassom" panose="00000400000000000000" pitchFamily="2" charset="-78"/>
              </a:rPr>
              <a:t>در سال 1365 شمار شهرستان ها، بخش ها و دهستا نها به ترتیب 86 و 50 </a:t>
            </a:r>
            <a:r>
              <a:rPr lang="fa-IR" dirty="0" smtClean="0">
                <a:cs typeface="B Tabassom" panose="00000400000000000000" pitchFamily="2" charset="-78"/>
              </a:rPr>
              <a:t>و </a:t>
            </a:r>
            <a:r>
              <a:rPr lang="fa-IR" dirty="0">
                <a:cs typeface="B Tabassom" panose="00000400000000000000" pitchFamily="2" charset="-78"/>
              </a:rPr>
              <a:t>91 واحد </a:t>
            </a:r>
            <a:r>
              <a:rPr lang="fa-IR" dirty="0" smtClean="0">
                <a:cs typeface="B Tabassom" panose="00000400000000000000" pitchFamily="2" charset="-78"/>
              </a:rPr>
              <a:t>رسیده نسبت به </a:t>
            </a:r>
            <a:r>
              <a:rPr lang="fa-IR" dirty="0">
                <a:cs typeface="B Tabassom" panose="00000400000000000000" pitchFamily="2" charset="-78"/>
              </a:rPr>
              <a:t>سال 1365 به ترتیب</a:t>
            </a:r>
            <a:r>
              <a:rPr lang="fa-IR" u="sng" dirty="0">
                <a:cs typeface="B Tabassom" panose="00000400000000000000" pitchFamily="2" charset="-78"/>
              </a:rPr>
              <a:t> 17 </a:t>
            </a:r>
            <a:r>
              <a:rPr lang="fa-IR" u="sng" dirty="0" smtClean="0">
                <a:cs typeface="B Tabassom" panose="00000400000000000000" pitchFamily="2" charset="-78"/>
              </a:rPr>
              <a:t>به </a:t>
            </a:r>
            <a:r>
              <a:rPr lang="fa-IR" u="sng" dirty="0">
                <a:cs typeface="B Tabassom" panose="00000400000000000000" pitchFamily="2" charset="-78"/>
              </a:rPr>
              <a:t>43</a:t>
            </a:r>
            <a:r>
              <a:rPr lang="fa-IR" dirty="0">
                <a:cs typeface="B Tabassom" panose="00000400000000000000" pitchFamily="2" charset="-78"/>
              </a:rPr>
              <a:t> درصد افزایش یافته است . در همین دور ه شمار استان ها نیز از 2 به 3 رسیده است .</a:t>
            </a:r>
          </a:p>
          <a:p>
            <a:pPr algn="just" rtl="1"/>
            <a:endParaRPr lang="en-US" dirty="0">
              <a:cs typeface="B Tabassom" panose="00000400000000000000" pitchFamily="2" charset="-78"/>
            </a:endParaRPr>
          </a:p>
        </p:txBody>
      </p:sp>
    </p:spTree>
    <p:extLst>
      <p:ext uri="{BB962C8B-B14F-4D97-AF65-F5344CB8AC3E}">
        <p14:creationId xmlns:p14="http://schemas.microsoft.com/office/powerpoint/2010/main" val="35242276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HezareH 94-6-28\Desktop\2.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574" t="19098" r="2219" b="23996"/>
          <a:stretch/>
        </p:blipFill>
        <p:spPr bwMode="auto">
          <a:xfrm>
            <a:off x="2171486" y="1690688"/>
            <a:ext cx="7849027" cy="3293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0891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12124"/>
            <a:ext cx="10515600" cy="5764839"/>
          </a:xfrm>
        </p:spPr>
        <p:txBody>
          <a:bodyPr>
            <a:normAutofit/>
          </a:bodyPr>
          <a:lstStyle/>
          <a:p>
            <a:pPr marL="0" indent="0" algn="just" rtl="1">
              <a:buNone/>
            </a:pPr>
            <a:r>
              <a:rPr lang="fa-IR" dirty="0">
                <a:cs typeface="B Tabassom" panose="00000400000000000000" pitchFamily="2" charset="-78"/>
              </a:rPr>
              <a:t>در این دوران کمترین رشد تراکم منطقه با متوسط سالانه 6/3 درصد در استان </a:t>
            </a:r>
            <a:r>
              <a:rPr lang="fa-IR" dirty="0">
                <a:solidFill>
                  <a:srgbClr val="FF0000"/>
                </a:solidFill>
                <a:cs typeface="B Tabassom" panose="00000400000000000000" pitchFamily="2" charset="-78"/>
              </a:rPr>
              <a:t>گیلان</a:t>
            </a:r>
            <a:r>
              <a:rPr lang="fa-IR" dirty="0">
                <a:cs typeface="B Tabassom" panose="00000400000000000000" pitchFamily="2" charset="-78"/>
              </a:rPr>
              <a:t> مشاهده می شود . تراکم این استان از 87 </a:t>
            </a:r>
            <a:r>
              <a:rPr lang="fa-IR" dirty="0" smtClean="0">
                <a:cs typeface="B Tabassom" panose="00000400000000000000" pitchFamily="2" charset="-78"/>
              </a:rPr>
              <a:t>نفر در </a:t>
            </a:r>
            <a:r>
              <a:rPr lang="fa-IR" dirty="0">
                <a:cs typeface="B Tabassom" panose="00000400000000000000" pitchFamily="2" charset="-78"/>
              </a:rPr>
              <a:t>کیلومترمربع به نزدیك 171 نفر در کیلومتر مربع رسیده و تقریباً </a:t>
            </a:r>
            <a:r>
              <a:rPr lang="fa-IR" dirty="0">
                <a:solidFill>
                  <a:srgbClr val="FF0000"/>
                </a:solidFill>
                <a:cs typeface="B Tabassom" panose="00000400000000000000" pitchFamily="2" charset="-78"/>
              </a:rPr>
              <a:t>2 برابر </a:t>
            </a:r>
            <a:r>
              <a:rPr lang="fa-IR" dirty="0">
                <a:cs typeface="B Tabassom" panose="00000400000000000000" pitchFamily="2" charset="-78"/>
              </a:rPr>
              <a:t>شده است . در سراسر منطقه </a:t>
            </a:r>
            <a:r>
              <a:rPr lang="fa-IR" dirty="0">
                <a:solidFill>
                  <a:srgbClr val="FF0000"/>
                </a:solidFill>
                <a:cs typeface="B Tabassom" panose="00000400000000000000" pitchFamily="2" charset="-78"/>
              </a:rPr>
              <a:t>متوسط رشد </a:t>
            </a:r>
            <a:r>
              <a:rPr lang="fa-IR" dirty="0" smtClean="0">
                <a:solidFill>
                  <a:srgbClr val="FF0000"/>
                </a:solidFill>
                <a:cs typeface="B Tabassom" panose="00000400000000000000" pitchFamily="2" charset="-78"/>
              </a:rPr>
              <a:t>تراکم جمعیت </a:t>
            </a:r>
            <a:r>
              <a:rPr lang="fa-IR" dirty="0">
                <a:solidFill>
                  <a:srgbClr val="FF0000"/>
                </a:solidFill>
                <a:cs typeface="B Tabassom" panose="00000400000000000000" pitchFamily="2" charset="-78"/>
              </a:rPr>
              <a:t>2/2 درصد است </a:t>
            </a:r>
            <a:r>
              <a:rPr lang="fa-IR" dirty="0">
                <a:cs typeface="B Tabassom" panose="00000400000000000000" pitchFamily="2" charset="-78"/>
              </a:rPr>
              <a:t>. </a:t>
            </a:r>
            <a:endParaRPr lang="fa-IR" dirty="0" smtClean="0">
              <a:cs typeface="B Tabassom" panose="00000400000000000000" pitchFamily="2" charset="-78"/>
            </a:endParaRPr>
          </a:p>
          <a:p>
            <a:pPr marL="0" indent="0" algn="just" rtl="1">
              <a:buNone/>
            </a:pPr>
            <a:r>
              <a:rPr lang="fa-IR" dirty="0" smtClean="0">
                <a:cs typeface="B Tabassom" panose="00000400000000000000" pitchFamily="2" charset="-78"/>
              </a:rPr>
              <a:t>بیشترین </a:t>
            </a:r>
            <a:r>
              <a:rPr lang="fa-IR" dirty="0">
                <a:cs typeface="B Tabassom" panose="00000400000000000000" pitchFamily="2" charset="-78"/>
              </a:rPr>
              <a:t>تراکم های روستایی پیرامون شهرهای </a:t>
            </a:r>
            <a:r>
              <a:rPr lang="fa-IR" dirty="0">
                <a:solidFill>
                  <a:srgbClr val="FF0000"/>
                </a:solidFill>
                <a:cs typeface="B Tabassom" panose="00000400000000000000" pitchFamily="2" charset="-78"/>
              </a:rPr>
              <a:t>رشت انزلی ؛ آمل ؛بابل قائمشهر </a:t>
            </a:r>
            <a:r>
              <a:rPr lang="fa-IR" dirty="0">
                <a:cs typeface="B Tabassom" panose="00000400000000000000" pitchFamily="2" charset="-78"/>
              </a:rPr>
              <a:t>به چشم میخورند . نقش شهرستان </a:t>
            </a:r>
            <a:r>
              <a:rPr lang="fa-IR" u="sng" dirty="0">
                <a:cs typeface="B Tabassom" panose="00000400000000000000" pitchFamily="2" charset="-78"/>
              </a:rPr>
              <a:t>گرگان</a:t>
            </a:r>
            <a:r>
              <a:rPr lang="fa-IR" dirty="0">
                <a:cs typeface="B Tabassom" panose="00000400000000000000" pitchFamily="2" charset="-78"/>
              </a:rPr>
              <a:t> </a:t>
            </a:r>
            <a:r>
              <a:rPr lang="fa-IR" dirty="0" smtClean="0">
                <a:cs typeface="B Tabassom" panose="00000400000000000000" pitchFamily="2" charset="-78"/>
              </a:rPr>
              <a:t>اندکی کم </a:t>
            </a:r>
            <a:r>
              <a:rPr lang="fa-IR" dirty="0">
                <a:cs typeface="B Tabassom" panose="00000400000000000000" pitchFamily="2" charset="-78"/>
              </a:rPr>
              <a:t>رنگتر شده است . علت این پدیده یعنی تمرکز جمعیت روستایی پیرامون شهرهای بزرگ </a:t>
            </a:r>
            <a:r>
              <a:rPr lang="fa-IR" u="sng" dirty="0">
                <a:cs typeface="B Tabassom" panose="00000400000000000000" pitchFamily="2" charset="-78"/>
              </a:rPr>
              <a:t>یکی وجود زمین های قابل کشت </a:t>
            </a:r>
            <a:r>
              <a:rPr lang="fa-IR" u="sng" dirty="0" smtClean="0">
                <a:cs typeface="B Tabassom" panose="00000400000000000000" pitchFamily="2" charset="-78"/>
              </a:rPr>
              <a:t>آبی پیرامون </a:t>
            </a:r>
            <a:r>
              <a:rPr lang="fa-IR" u="sng" dirty="0">
                <a:cs typeface="B Tabassom" panose="00000400000000000000" pitchFamily="2" charset="-78"/>
              </a:rPr>
              <a:t>این شهرها ست که نتیجة آن استقرار روستاهای بزرگ در همان حوالی است و دیگر پدیدة حاشیه نشینی، یعنی سکونت </a:t>
            </a:r>
            <a:r>
              <a:rPr lang="fa-IR" u="sng" dirty="0" smtClean="0">
                <a:cs typeface="B Tabassom" panose="00000400000000000000" pitchFamily="2" charset="-78"/>
              </a:rPr>
              <a:t>از نوع </a:t>
            </a:r>
            <a:r>
              <a:rPr lang="fa-IR" u="sng" dirty="0">
                <a:cs typeface="B Tabassom" panose="00000400000000000000" pitchFamily="2" charset="-78"/>
              </a:rPr>
              <a:t>شهری در روستاهای نزدیك شهرهای بزرگ است.</a:t>
            </a:r>
          </a:p>
          <a:p>
            <a:pPr algn="just" rtl="1"/>
            <a:endParaRPr lang="en-US" dirty="0">
              <a:cs typeface="B Tabassom" panose="00000400000000000000" pitchFamily="2" charset="-78"/>
            </a:endParaRPr>
          </a:p>
        </p:txBody>
      </p:sp>
    </p:spTree>
    <p:extLst>
      <p:ext uri="{BB962C8B-B14F-4D97-AF65-F5344CB8AC3E}">
        <p14:creationId xmlns:p14="http://schemas.microsoft.com/office/powerpoint/2010/main" val="1965902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C:\Users\HezareH 94-6-28\Desktop\1.jpg"/>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3508" t="28980" r="4636" b="36603"/>
          <a:stretch/>
        </p:blipFill>
        <p:spPr bwMode="auto">
          <a:xfrm>
            <a:off x="1807721" y="1690688"/>
            <a:ext cx="8576558" cy="2279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0326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89397"/>
            <a:ext cx="10515600" cy="5687566"/>
          </a:xfrm>
        </p:spPr>
        <p:txBody>
          <a:bodyPr>
            <a:normAutofit/>
          </a:bodyPr>
          <a:lstStyle/>
          <a:p>
            <a:pPr marL="0" indent="0" algn="just" rtl="1">
              <a:buNone/>
            </a:pPr>
            <a:r>
              <a:rPr lang="fa-IR" dirty="0">
                <a:cs typeface="B Tabassom" panose="00000400000000000000" pitchFamily="2" charset="-78"/>
              </a:rPr>
              <a:t>از کل جمعیت منطقه بیش از </a:t>
            </a:r>
            <a:r>
              <a:rPr lang="fa-IR" dirty="0">
                <a:solidFill>
                  <a:srgbClr val="FF0000"/>
                </a:solidFill>
                <a:cs typeface="B Tabassom" panose="00000400000000000000" pitchFamily="2" charset="-78"/>
              </a:rPr>
              <a:t>25 درصد </a:t>
            </a:r>
            <a:r>
              <a:rPr lang="fa-IR" dirty="0">
                <a:cs typeface="B Tabassom" panose="00000400000000000000" pitchFamily="2" charset="-78"/>
              </a:rPr>
              <a:t>و از کل جمعیت </a:t>
            </a:r>
            <a:r>
              <a:rPr lang="fa-IR" dirty="0">
                <a:solidFill>
                  <a:srgbClr val="FF0000"/>
                </a:solidFill>
                <a:cs typeface="B Tabassom" panose="00000400000000000000" pitchFamily="2" charset="-78"/>
              </a:rPr>
              <a:t>شهری</a:t>
            </a:r>
            <a:r>
              <a:rPr lang="fa-IR" dirty="0">
                <a:cs typeface="B Tabassom" panose="00000400000000000000" pitchFamily="2" charset="-78"/>
              </a:rPr>
              <a:t> آن نزدیك </a:t>
            </a:r>
            <a:r>
              <a:rPr lang="fa-IR" dirty="0">
                <a:solidFill>
                  <a:srgbClr val="FF0000"/>
                </a:solidFill>
                <a:cs typeface="B Tabassom" panose="00000400000000000000" pitchFamily="2" charset="-78"/>
              </a:rPr>
              <a:t>32 درصد </a:t>
            </a:r>
            <a:r>
              <a:rPr lang="fa-IR" dirty="0">
                <a:cs typeface="B Tabassom" panose="00000400000000000000" pitchFamily="2" charset="-78"/>
              </a:rPr>
              <a:t>در </a:t>
            </a:r>
            <a:r>
              <a:rPr lang="fa-IR" dirty="0">
                <a:solidFill>
                  <a:srgbClr val="FF0000"/>
                </a:solidFill>
                <a:cs typeface="B Tabassom" panose="00000400000000000000" pitchFamily="2" charset="-78"/>
              </a:rPr>
              <a:t>سه شهرستان مرکز </a:t>
            </a:r>
            <a:r>
              <a:rPr lang="fa-IR" dirty="0">
                <a:cs typeface="B Tabassom" panose="00000400000000000000" pitchFamily="2" charset="-78"/>
              </a:rPr>
              <a:t>استان یعنی در 11</a:t>
            </a:r>
            <a:r>
              <a:rPr lang="fa-IR" dirty="0">
                <a:solidFill>
                  <a:srgbClr val="FF0000"/>
                </a:solidFill>
                <a:cs typeface="B Tabassom" panose="00000400000000000000" pitchFamily="2" charset="-78"/>
              </a:rPr>
              <a:t> درصد مساحت منطقه </a:t>
            </a:r>
            <a:r>
              <a:rPr lang="fa-IR" dirty="0">
                <a:cs typeface="B Tabassom" panose="00000400000000000000" pitchFamily="2" charset="-78"/>
              </a:rPr>
              <a:t>سکونت دارند . این امر نشان می دهد که در این منطقه نیز الگوی سکونت تنها تابع چگونگی توزیع </a:t>
            </a:r>
            <a:r>
              <a:rPr lang="fa-IR" dirty="0" smtClean="0">
                <a:cs typeface="B Tabassom" panose="00000400000000000000" pitchFamily="2" charset="-78"/>
              </a:rPr>
              <a:t>منابع طبیعی </a:t>
            </a:r>
            <a:r>
              <a:rPr lang="fa-IR" dirty="0">
                <a:cs typeface="B Tabassom" panose="00000400000000000000" pitchFamily="2" charset="-78"/>
              </a:rPr>
              <a:t>نیست و عوامل ارادی چون وجود مراکز مهم سیاسی مانند رشت، ساری و گرگان ( مرکز سیاسی استان های منطقه ) </a:t>
            </a:r>
            <a:r>
              <a:rPr lang="fa-IR" dirty="0" smtClean="0">
                <a:cs typeface="B Tabassom" panose="00000400000000000000" pitchFamily="2" charset="-78"/>
              </a:rPr>
              <a:t>و همچنین </a:t>
            </a:r>
            <a:r>
              <a:rPr lang="fa-IR" dirty="0">
                <a:cs typeface="B Tabassom" panose="00000400000000000000" pitchFamily="2" charset="-78"/>
              </a:rPr>
              <a:t>دخالت دولت از جمله با ارتقای سطح بخش به شهرستان و چند شهرستان به استان و در نتیجه پیدایش شهرستان </a:t>
            </a:r>
            <a:r>
              <a:rPr lang="fa-IR" dirty="0" smtClean="0">
                <a:cs typeface="B Tabassom" panose="00000400000000000000" pitchFamily="2" charset="-78"/>
              </a:rPr>
              <a:t>مرکز استان </a:t>
            </a:r>
            <a:r>
              <a:rPr lang="fa-IR" dirty="0">
                <a:cs typeface="B Tabassom" panose="00000400000000000000" pitchFamily="2" charset="-78"/>
              </a:rPr>
              <a:t>و بخش مرکز شهرستان، در تکوین این الگو سهمی دارند. </a:t>
            </a:r>
            <a:endParaRPr lang="en-US" dirty="0">
              <a:cs typeface="B Tabassom" panose="00000400000000000000" pitchFamily="2" charset="-78"/>
            </a:endParaRPr>
          </a:p>
        </p:txBody>
      </p:sp>
    </p:spTree>
    <p:extLst>
      <p:ext uri="{BB962C8B-B14F-4D97-AF65-F5344CB8AC3E}">
        <p14:creationId xmlns:p14="http://schemas.microsoft.com/office/powerpoint/2010/main" val="10437503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7577"/>
            <a:ext cx="10515600" cy="5919386"/>
          </a:xfrm>
        </p:spPr>
        <p:txBody>
          <a:bodyPr>
            <a:normAutofit/>
          </a:bodyPr>
          <a:lstStyle/>
          <a:p>
            <a:pPr marL="0" indent="0" algn="just" rtl="1">
              <a:buNone/>
            </a:pPr>
            <a:r>
              <a:rPr lang="fa-IR" b="1" dirty="0">
                <a:cs typeface="B Tabassom" panose="00000400000000000000" pitchFamily="2" charset="-78"/>
              </a:rPr>
              <a:t>در طرح کالبدی ملی برای منطقة ساحلی شمال شش ناحیة برنامه ریزی کالبدی و شبکة شهری شامل طبقه بندی زیر پیشنهاد </a:t>
            </a:r>
            <a:r>
              <a:rPr lang="fa-IR" b="1" dirty="0" smtClean="0">
                <a:cs typeface="B Tabassom" panose="00000400000000000000" pitchFamily="2" charset="-78"/>
              </a:rPr>
              <a:t>شده بود </a:t>
            </a:r>
            <a:r>
              <a:rPr lang="fa-IR" b="1" dirty="0">
                <a:cs typeface="B Tabassom" panose="00000400000000000000" pitchFamily="2" charset="-78"/>
              </a:rPr>
              <a:t>:</a:t>
            </a:r>
          </a:p>
          <a:p>
            <a:pPr marL="0" indent="0" algn="just" rtl="1">
              <a:buNone/>
            </a:pPr>
            <a:r>
              <a:rPr lang="fa-IR" dirty="0">
                <a:cs typeface="B Tabassom" panose="00000400000000000000" pitchFamily="2" charset="-78"/>
              </a:rPr>
              <a:t> دو مرکز فرا منطقه ای و ویژه شامل مجموعة شهری </a:t>
            </a:r>
            <a:r>
              <a:rPr lang="fa-IR" dirty="0">
                <a:solidFill>
                  <a:srgbClr val="FF0000"/>
                </a:solidFill>
                <a:cs typeface="B Tabassom" panose="00000400000000000000" pitchFamily="2" charset="-78"/>
              </a:rPr>
              <a:t>رشت- انزلی </a:t>
            </a:r>
            <a:r>
              <a:rPr lang="fa-IR" dirty="0">
                <a:cs typeface="B Tabassom" panose="00000400000000000000" pitchFamily="2" charset="-78"/>
              </a:rPr>
              <a:t>به عنوان </a:t>
            </a:r>
            <a:r>
              <a:rPr lang="fa-IR" dirty="0">
                <a:solidFill>
                  <a:srgbClr val="FF0000"/>
                </a:solidFill>
                <a:cs typeface="B Tabassom" panose="00000400000000000000" pitchFamily="2" charset="-78"/>
              </a:rPr>
              <a:t>مرکز بخش غربی منطقه </a:t>
            </a:r>
            <a:r>
              <a:rPr lang="fa-IR" dirty="0">
                <a:cs typeface="B Tabassom" panose="00000400000000000000" pitchFamily="2" charset="-78"/>
              </a:rPr>
              <a:t>و مجموعة شهری </a:t>
            </a:r>
            <a:r>
              <a:rPr lang="fa-IR" dirty="0">
                <a:solidFill>
                  <a:srgbClr val="FF0000"/>
                </a:solidFill>
                <a:cs typeface="B Tabassom" panose="00000400000000000000" pitchFamily="2" charset="-78"/>
              </a:rPr>
              <a:t>ساری</a:t>
            </a:r>
          </a:p>
          <a:p>
            <a:pPr marL="0" indent="0" algn="just" rtl="1">
              <a:buNone/>
            </a:pPr>
            <a:r>
              <a:rPr lang="fa-IR" dirty="0">
                <a:solidFill>
                  <a:srgbClr val="FF0000"/>
                </a:solidFill>
                <a:cs typeface="B Tabassom" panose="00000400000000000000" pitchFamily="2" charset="-78"/>
              </a:rPr>
              <a:t>بابل - قائم شهر- آمل </a:t>
            </a:r>
            <a:r>
              <a:rPr lang="fa-IR" dirty="0">
                <a:cs typeface="B Tabassom" panose="00000400000000000000" pitchFamily="2" charset="-78"/>
              </a:rPr>
              <a:t>به عنوان </a:t>
            </a:r>
            <a:r>
              <a:rPr lang="fa-IR" dirty="0">
                <a:solidFill>
                  <a:srgbClr val="FF0000"/>
                </a:solidFill>
                <a:cs typeface="B Tabassom" panose="00000400000000000000" pitchFamily="2" charset="-78"/>
              </a:rPr>
              <a:t>مرکز بخش شرقی منطقه</a:t>
            </a:r>
            <a:r>
              <a:rPr lang="fa-IR" dirty="0">
                <a:cs typeface="B Tabassom" panose="00000400000000000000" pitchFamily="2" charset="-78"/>
              </a:rPr>
              <a:t>،</a:t>
            </a:r>
          </a:p>
          <a:p>
            <a:pPr marL="0" indent="0" algn="just" rtl="1">
              <a:buNone/>
            </a:pPr>
            <a:r>
              <a:rPr lang="fa-IR" dirty="0" smtClean="0">
                <a:cs typeface="B Tabassom" panose="00000400000000000000" pitchFamily="2" charset="-78"/>
              </a:rPr>
              <a:t>چهار </a:t>
            </a:r>
            <a:r>
              <a:rPr lang="fa-IR" dirty="0">
                <a:cs typeface="B Tabassom" panose="00000400000000000000" pitchFamily="2" charset="-78"/>
              </a:rPr>
              <a:t>مرکز فرعی با اولویت شامل شهرهای آستارا، لاهیجان، رامسر و گنبدکاووس و</a:t>
            </a:r>
          </a:p>
          <a:p>
            <a:pPr marL="0" indent="0" algn="just" rtl="1">
              <a:buNone/>
            </a:pPr>
            <a:r>
              <a:rPr lang="fa-IR" dirty="0">
                <a:cs typeface="B Tabassom" panose="00000400000000000000" pitchFamily="2" charset="-78"/>
              </a:rPr>
              <a:t> سه مرکز فرعی و شهر مهم شامل شهرهای تنکابن، چالوس نوشهر و محمودآباد .</a:t>
            </a:r>
          </a:p>
          <a:p>
            <a:pPr marL="0" indent="0" algn="just" rtl="1">
              <a:buNone/>
            </a:pPr>
            <a:r>
              <a:rPr lang="fa-IR" dirty="0">
                <a:cs typeface="B Tabassom" panose="00000400000000000000" pitchFamily="2" charset="-78"/>
              </a:rPr>
              <a:t>در طرح کالبدی منطقه ساحلی شمالی، شمار نواحی به 8 افزایش یافته و سلسله مراتب شهرها بدینقراراست :</a:t>
            </a:r>
          </a:p>
          <a:p>
            <a:pPr marL="0" indent="0" algn="just" rtl="1">
              <a:buNone/>
            </a:pPr>
            <a:r>
              <a:rPr lang="fa-IR" dirty="0">
                <a:cs typeface="B Tabassom" panose="00000400000000000000" pitchFamily="2" charset="-78"/>
              </a:rPr>
              <a:t>دو مرکز فرامنطقه ای متشکل از مجموعه های شهری رشت- انزلی در استان گیلان در غرب و آمل- بابل قائم شهر - ساری </a:t>
            </a:r>
            <a:r>
              <a:rPr lang="fa-IR" dirty="0" smtClean="0">
                <a:cs typeface="B Tabassom" panose="00000400000000000000" pitchFamily="2" charset="-78"/>
              </a:rPr>
              <a:t>در استان </a:t>
            </a:r>
            <a:r>
              <a:rPr lang="fa-IR" dirty="0">
                <a:cs typeface="B Tabassom" panose="00000400000000000000" pitchFamily="2" charset="-78"/>
              </a:rPr>
              <a:t>مازندران در شرق میانی منطقه .</a:t>
            </a:r>
          </a:p>
          <a:p>
            <a:pPr marL="0" indent="0" algn="just" rtl="1">
              <a:buNone/>
            </a:pPr>
            <a:r>
              <a:rPr lang="fa-IR" dirty="0">
                <a:cs typeface="B Tabassom" panose="00000400000000000000" pitchFamily="2" charset="-78"/>
              </a:rPr>
              <a:t> یك </a:t>
            </a:r>
            <a:r>
              <a:rPr lang="fa-IR" dirty="0">
                <a:solidFill>
                  <a:srgbClr val="FF0000"/>
                </a:solidFill>
                <a:cs typeface="B Tabassom" panose="00000400000000000000" pitchFamily="2" charset="-78"/>
              </a:rPr>
              <a:t>مرکز زیرمنطقه ای یا استانی </a:t>
            </a:r>
            <a:r>
              <a:rPr lang="fa-IR" dirty="0">
                <a:cs typeface="B Tabassom" panose="00000400000000000000" pitchFamily="2" charset="-78"/>
              </a:rPr>
              <a:t>متشکل از شهر </a:t>
            </a:r>
            <a:r>
              <a:rPr lang="fa-IR" dirty="0">
                <a:solidFill>
                  <a:srgbClr val="FF0000"/>
                </a:solidFill>
                <a:cs typeface="B Tabassom" panose="00000400000000000000" pitchFamily="2" charset="-78"/>
              </a:rPr>
              <a:t>گرگان در استان گلستان در شرق منطقه </a:t>
            </a:r>
            <a:r>
              <a:rPr lang="fa-IR" dirty="0">
                <a:cs typeface="B Tabassom" panose="00000400000000000000" pitchFamily="2" charset="-78"/>
              </a:rPr>
              <a:t>.</a:t>
            </a:r>
          </a:p>
          <a:p>
            <a:pPr marL="0" indent="0" algn="just" rtl="1">
              <a:buNone/>
            </a:pPr>
            <a:endParaRPr lang="en-US" dirty="0">
              <a:cs typeface="B Tabassom" panose="00000400000000000000" pitchFamily="2" charset="-78"/>
            </a:endParaRPr>
          </a:p>
        </p:txBody>
      </p:sp>
    </p:spTree>
    <p:extLst>
      <p:ext uri="{BB962C8B-B14F-4D97-AF65-F5344CB8AC3E}">
        <p14:creationId xmlns:p14="http://schemas.microsoft.com/office/powerpoint/2010/main" val="27159120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8425" y="-920750"/>
            <a:ext cx="9144000" cy="2387600"/>
          </a:xfrm>
        </p:spPr>
        <p:txBody>
          <a:bodyPr>
            <a:normAutofit/>
          </a:bodyPr>
          <a:lstStyle/>
          <a:p>
            <a:pPr algn="r" rtl="1"/>
            <a:r>
              <a:rPr lang="fa-IR" sz="3600" dirty="0" smtClean="0">
                <a:cs typeface="B Tabassom" panose="00000400000000000000" pitchFamily="2" charset="-78"/>
              </a:rPr>
              <a:t>نابرابري هاي منطقه اي</a:t>
            </a:r>
            <a:endParaRPr lang="en-US" sz="3600" dirty="0">
              <a:cs typeface="B Tabassom" panose="00000400000000000000" pitchFamily="2" charset="-78"/>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619750597"/>
              </p:ext>
            </p:extLst>
          </p:nvPr>
        </p:nvGraphicFramePr>
        <p:xfrm>
          <a:off x="-471487" y="-920750"/>
          <a:ext cx="10515600" cy="5376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75476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40913"/>
            <a:ext cx="10515600" cy="5636050"/>
          </a:xfrm>
        </p:spPr>
        <p:txBody>
          <a:bodyPr/>
          <a:lstStyle/>
          <a:p>
            <a:pPr marL="0" indent="0" algn="r" rtl="1">
              <a:buNone/>
            </a:pPr>
            <a:endParaRPr lang="fa-IR" dirty="0" smtClean="0">
              <a:cs typeface="B Tabassom" panose="00000400000000000000" pitchFamily="2" charset="-78"/>
            </a:endParaRPr>
          </a:p>
          <a:p>
            <a:pPr marL="0" indent="0" algn="r" rtl="1">
              <a:buNone/>
            </a:pPr>
            <a:r>
              <a:rPr lang="fa-IR" sz="3200" b="1" dirty="0" smtClean="0">
                <a:cs typeface="B Tabassom" panose="00000400000000000000" pitchFamily="2" charset="-78"/>
              </a:rPr>
              <a:t>نابرابری </a:t>
            </a:r>
            <a:r>
              <a:rPr lang="fa-IR" sz="3200" b="1" dirty="0">
                <a:cs typeface="B Tabassom" panose="00000400000000000000" pitchFamily="2" charset="-78"/>
              </a:rPr>
              <a:t>های منطقه ساحلی شمالی </a:t>
            </a:r>
            <a:endParaRPr lang="fa-IR" sz="3200" b="1" dirty="0" smtClean="0">
              <a:cs typeface="B Tabassom" panose="00000400000000000000" pitchFamily="2" charset="-78"/>
            </a:endParaRPr>
          </a:p>
          <a:p>
            <a:pPr marL="0" indent="0" algn="r" rtl="1">
              <a:buNone/>
            </a:pPr>
            <a:r>
              <a:rPr lang="fa-IR" dirty="0" smtClean="0">
                <a:cs typeface="B Tabassom" panose="00000400000000000000" pitchFamily="2" charset="-78"/>
              </a:rPr>
              <a:t> 1- تمرکز </a:t>
            </a:r>
            <a:r>
              <a:rPr lang="fa-IR" dirty="0">
                <a:cs typeface="B Tabassom" panose="00000400000000000000" pitchFamily="2" charset="-78"/>
              </a:rPr>
              <a:t>جمعیت در نوار ساحلی و تهدید منابع طبیعی با ارزش این ناحیه.</a:t>
            </a:r>
          </a:p>
          <a:p>
            <a:pPr marL="0" indent="0" algn="r" rtl="1">
              <a:buNone/>
            </a:pPr>
            <a:r>
              <a:rPr lang="fa-IR" dirty="0">
                <a:cs typeface="B Tabassom" panose="00000400000000000000" pitchFamily="2" charset="-78"/>
              </a:rPr>
              <a:t> </a:t>
            </a:r>
            <a:r>
              <a:rPr lang="fa-IR" dirty="0" smtClean="0">
                <a:cs typeface="B Tabassom" panose="00000400000000000000" pitchFamily="2" charset="-78"/>
              </a:rPr>
              <a:t>2- بهره </a:t>
            </a:r>
            <a:r>
              <a:rPr lang="fa-IR" dirty="0">
                <a:cs typeface="B Tabassom" panose="00000400000000000000" pitchFamily="2" charset="-78"/>
              </a:rPr>
              <a:t>برداری خصوصی از حقوق توسعه و منافع حاصل از آن.</a:t>
            </a:r>
          </a:p>
          <a:p>
            <a:pPr marL="0" indent="0" algn="r" rtl="1">
              <a:buNone/>
            </a:pPr>
            <a:r>
              <a:rPr lang="fa-IR" dirty="0">
                <a:cs typeface="B Tabassom" panose="00000400000000000000" pitchFamily="2" charset="-78"/>
              </a:rPr>
              <a:t> </a:t>
            </a:r>
            <a:r>
              <a:rPr lang="fa-IR" dirty="0" smtClean="0">
                <a:cs typeface="B Tabassom" panose="00000400000000000000" pitchFamily="2" charset="-78"/>
              </a:rPr>
              <a:t>3- کاهش </a:t>
            </a:r>
            <a:r>
              <a:rPr lang="fa-IR" dirty="0">
                <a:cs typeface="B Tabassom" panose="00000400000000000000" pitchFamily="2" charset="-78"/>
              </a:rPr>
              <a:t>تنوع زیستی و از دست دادن گونه های آسیب پذیر دریا و خشکی.</a:t>
            </a:r>
          </a:p>
          <a:p>
            <a:pPr marL="0" indent="0" algn="r" rtl="1">
              <a:buNone/>
            </a:pPr>
            <a:r>
              <a:rPr lang="fa-IR" dirty="0">
                <a:cs typeface="B Tabassom" panose="00000400000000000000" pitchFamily="2" charset="-78"/>
              </a:rPr>
              <a:t> </a:t>
            </a:r>
            <a:r>
              <a:rPr lang="fa-IR" dirty="0" smtClean="0">
                <a:cs typeface="B Tabassom" panose="00000400000000000000" pitchFamily="2" charset="-78"/>
              </a:rPr>
              <a:t>4- گسترش </a:t>
            </a:r>
            <a:r>
              <a:rPr lang="fa-IR" dirty="0">
                <a:cs typeface="B Tabassom" panose="00000400000000000000" pitchFamily="2" charset="-78"/>
              </a:rPr>
              <a:t>انواع آلودگی های زیست محیطی تقریباًدر تمام مناطق ساحلی )خشکی و دریا(.</a:t>
            </a:r>
          </a:p>
          <a:p>
            <a:pPr marL="0" indent="0" algn="r" rtl="1">
              <a:buNone/>
            </a:pPr>
            <a:r>
              <a:rPr lang="fa-IR" dirty="0">
                <a:cs typeface="B Tabassom" panose="00000400000000000000" pitchFamily="2" charset="-78"/>
              </a:rPr>
              <a:t> </a:t>
            </a:r>
            <a:r>
              <a:rPr lang="fa-IR" dirty="0" smtClean="0">
                <a:cs typeface="B Tabassom" panose="00000400000000000000" pitchFamily="2" charset="-78"/>
              </a:rPr>
              <a:t>5- ایجاد </a:t>
            </a:r>
            <a:r>
              <a:rPr lang="fa-IR" dirty="0">
                <a:cs typeface="B Tabassom" panose="00000400000000000000" pitchFamily="2" charset="-78"/>
              </a:rPr>
              <a:t>تضاد و هماهنگی و تزاحم میان منافع حاصل از انواع فعالیت های اقتصادی به واسطه بخشی نگری در طرح های </a:t>
            </a:r>
            <a:r>
              <a:rPr lang="fa-IR" dirty="0" smtClean="0">
                <a:cs typeface="B Tabassom" panose="00000400000000000000" pitchFamily="2" charset="-78"/>
              </a:rPr>
              <a:t>توسعه </a:t>
            </a:r>
            <a:r>
              <a:rPr lang="fa-IR" dirty="0">
                <a:cs typeface="B Tabassom" panose="00000400000000000000" pitchFamily="2" charset="-78"/>
              </a:rPr>
              <a:t>محدود شدن دسترسی عمومی به سواحل و منافع آن</a:t>
            </a:r>
          </a:p>
          <a:p>
            <a:pPr algn="r" rtl="1"/>
            <a:endParaRPr lang="en-US" dirty="0">
              <a:cs typeface="B Tabassom" panose="00000400000000000000" pitchFamily="2" charset="-78"/>
            </a:endParaRPr>
          </a:p>
        </p:txBody>
      </p:sp>
    </p:spTree>
    <p:extLst>
      <p:ext uri="{BB962C8B-B14F-4D97-AF65-F5344CB8AC3E}">
        <p14:creationId xmlns:p14="http://schemas.microsoft.com/office/powerpoint/2010/main" val="33184671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7577"/>
            <a:ext cx="10515600" cy="5919386"/>
          </a:xfrm>
        </p:spPr>
        <p:txBody>
          <a:bodyPr>
            <a:normAutofit fontScale="92500"/>
          </a:bodyPr>
          <a:lstStyle/>
          <a:p>
            <a:pPr marL="0" indent="0" algn="just" rtl="1">
              <a:buNone/>
            </a:pPr>
            <a:r>
              <a:rPr lang="fa-IR" sz="4300" dirty="0">
                <a:cs typeface="B Tabassom" panose="00000400000000000000" pitchFamily="2" charset="-78"/>
              </a:rPr>
              <a:t>برخی از راهبردهای کاهش عدم تعادل های منطقه ساحلی شمال </a:t>
            </a:r>
            <a:endParaRPr lang="fa-IR" sz="4300" dirty="0" smtClean="0">
              <a:cs typeface="B Tabassom" panose="00000400000000000000" pitchFamily="2" charset="-78"/>
            </a:endParaRPr>
          </a:p>
          <a:p>
            <a:pPr marL="0" indent="0" algn="just" rtl="1">
              <a:buNone/>
            </a:pPr>
            <a:r>
              <a:rPr lang="fa-IR" dirty="0">
                <a:cs typeface="B Tabassom" panose="00000400000000000000" pitchFamily="2" charset="-78"/>
              </a:rPr>
              <a:t>* </a:t>
            </a:r>
            <a:r>
              <a:rPr lang="fa-IR" dirty="0" smtClean="0">
                <a:cs typeface="B Tabassom" panose="00000400000000000000" pitchFamily="2" charset="-78"/>
              </a:rPr>
              <a:t>ایجاد </a:t>
            </a:r>
            <a:r>
              <a:rPr lang="fa-IR" dirty="0">
                <a:cs typeface="B Tabassom" panose="00000400000000000000" pitchFamily="2" charset="-78"/>
              </a:rPr>
              <a:t>تعادل در توزیع جمعیت، متناسب با منابع، توان محیطی و ظرفیت تحمل زیست بوم ها در مناطق مستعد توسعه.</a:t>
            </a:r>
          </a:p>
          <a:p>
            <a:pPr marL="0" indent="0" algn="just" rtl="1">
              <a:buNone/>
            </a:pPr>
            <a:r>
              <a:rPr lang="fa-IR" dirty="0">
                <a:cs typeface="B Tabassom" panose="00000400000000000000" pitchFamily="2" charset="-78"/>
              </a:rPr>
              <a:t>* اتخاذ ساز وکارهای لازم برای آزادسازی حریم سواحل دریا و رودخانه ها، جلوگیری از آلودگی و حفظ محیط زیست و کنترل</a:t>
            </a:r>
          </a:p>
          <a:p>
            <a:pPr marL="0" indent="0" algn="just" rtl="1">
              <a:buNone/>
            </a:pPr>
            <a:r>
              <a:rPr lang="fa-IR" dirty="0">
                <a:cs typeface="B Tabassom" panose="00000400000000000000" pitchFamily="2" charset="-78"/>
              </a:rPr>
              <a:t>و نظارت مستمر بر حفاظت از این حریم ها.</a:t>
            </a:r>
          </a:p>
          <a:p>
            <a:pPr marL="0" indent="0" algn="just" rtl="1">
              <a:buNone/>
            </a:pPr>
            <a:r>
              <a:rPr lang="fa-IR" dirty="0">
                <a:cs typeface="B Tabassom" panose="00000400000000000000" pitchFamily="2" charset="-78"/>
              </a:rPr>
              <a:t>* تجهیز و تقویت مناطق مستعد و عرصه های مختلف گردشگری و ارتقای سطح مدیریت در ابعاد ملی و فراملی با هماهنگی </a:t>
            </a:r>
            <a:r>
              <a:rPr lang="fa-IR" dirty="0" smtClean="0">
                <a:cs typeface="B Tabassom" panose="00000400000000000000" pitchFamily="2" charset="-78"/>
              </a:rPr>
              <a:t>بین بخشی </a:t>
            </a:r>
            <a:r>
              <a:rPr lang="fa-IR" dirty="0">
                <a:cs typeface="B Tabassom" panose="00000400000000000000" pitchFamily="2" charset="-78"/>
              </a:rPr>
              <a:t>و درون بخشی با اولویت به کارگیری امکانات بخش خصوصی .</a:t>
            </a:r>
          </a:p>
          <a:p>
            <a:pPr marL="0" indent="0" algn="just" rtl="1">
              <a:buNone/>
            </a:pPr>
            <a:r>
              <a:rPr lang="fa-IR" dirty="0">
                <a:cs typeface="B Tabassom" panose="00000400000000000000" pitchFamily="2" charset="-78"/>
              </a:rPr>
              <a:t>* جلوگیری از گسترش بی رویه شهرهای نوار ساحلی و ساماندهی مرکز جدید اسکان جمعیت با توجه به محدودیت های</a:t>
            </a:r>
          </a:p>
          <a:p>
            <a:pPr marL="0" indent="0" algn="just" rtl="1">
              <a:buNone/>
            </a:pPr>
            <a:r>
              <a:rPr lang="fa-IR" dirty="0">
                <a:cs typeface="B Tabassom" panose="00000400000000000000" pitchFamily="2" charset="-78"/>
              </a:rPr>
              <a:t>نوارهای ساحلی.</a:t>
            </a:r>
          </a:p>
          <a:p>
            <a:pPr marL="0" indent="0" algn="just" rtl="1">
              <a:buNone/>
            </a:pPr>
            <a:r>
              <a:rPr lang="fa-IR" dirty="0">
                <a:cs typeface="B Tabassom" panose="00000400000000000000" pitchFamily="2" charset="-78"/>
              </a:rPr>
              <a:t>* توسعه حفاظت از اکوتوریسم نوار ساحلی، کنترل و حفاظت از منابع آب و خاک، حفاظت و بازسازی ذخایر منابع زنده</a:t>
            </a:r>
          </a:p>
          <a:p>
            <a:pPr marL="0" indent="0" algn="just" rtl="1">
              <a:buNone/>
            </a:pPr>
            <a:r>
              <a:rPr lang="fa-IR" dirty="0">
                <a:cs typeface="B Tabassom" panose="00000400000000000000" pitchFamily="2" charset="-78"/>
              </a:rPr>
              <a:t>دریایی، مقابله با آلودگی های محیط زیست دریایی، تخریب جنگل ها و نظیر این ها همراه با تقویت مدیریت محیط زیست</a:t>
            </a:r>
            <a:r>
              <a:rPr lang="fa-IR" dirty="0" smtClean="0">
                <a:cs typeface="B Tabassom" panose="00000400000000000000" pitchFamily="2" charset="-78"/>
              </a:rPr>
              <a:t>.</a:t>
            </a:r>
            <a:endParaRPr lang="fa-IR" dirty="0">
              <a:cs typeface="B Tabassom" panose="00000400000000000000" pitchFamily="2" charset="-78"/>
            </a:endParaRPr>
          </a:p>
        </p:txBody>
      </p:sp>
    </p:spTree>
    <p:extLst>
      <p:ext uri="{BB962C8B-B14F-4D97-AF65-F5344CB8AC3E}">
        <p14:creationId xmlns:p14="http://schemas.microsoft.com/office/powerpoint/2010/main" val="34349844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25003"/>
            <a:ext cx="10515600" cy="5751959"/>
          </a:xfrm>
        </p:spPr>
        <p:txBody>
          <a:bodyPr>
            <a:normAutofit/>
          </a:bodyPr>
          <a:lstStyle/>
          <a:p>
            <a:pPr marL="0" indent="0" algn="just" rtl="1">
              <a:buNone/>
            </a:pPr>
            <a:r>
              <a:rPr lang="fa-IR" dirty="0">
                <a:cs typeface="B Tabassom" panose="00000400000000000000" pitchFamily="2" charset="-78"/>
              </a:rPr>
              <a:t>* تجهیز اسکله ها و بنادر صیادی، ساماندهی و ارتقاء کیفی ناوگان صیادی ، توسعه آبزی </a:t>
            </a:r>
            <a:r>
              <a:rPr lang="fa-IR" dirty="0" smtClean="0">
                <a:cs typeface="B Tabassom" panose="00000400000000000000" pitchFamily="2" charset="-78"/>
              </a:rPr>
              <a:t>پروری، </a:t>
            </a:r>
            <a:r>
              <a:rPr lang="fa-IR" dirty="0">
                <a:cs typeface="B Tabassom" panose="00000400000000000000" pitchFamily="2" charset="-78"/>
              </a:rPr>
              <a:t>افزایش صنایع شیلات و </a:t>
            </a:r>
            <a:r>
              <a:rPr lang="fa-IR" dirty="0" smtClean="0">
                <a:cs typeface="B Tabassom" panose="00000400000000000000" pitchFamily="2" charset="-78"/>
              </a:rPr>
              <a:t>توسعه صادرات </a:t>
            </a:r>
            <a:r>
              <a:rPr lang="fa-IR" dirty="0">
                <a:cs typeface="B Tabassom" panose="00000400000000000000" pitchFamily="2" charset="-78"/>
              </a:rPr>
              <a:t>از طریق بهبود مدیریت، به منظور تأمین امنیت غذایی کشور.</a:t>
            </a:r>
          </a:p>
          <a:p>
            <a:pPr marL="0" indent="0" algn="just" rtl="1">
              <a:buNone/>
            </a:pPr>
            <a:r>
              <a:rPr lang="fa-IR" dirty="0">
                <a:cs typeface="B Tabassom" panose="00000400000000000000" pitchFamily="2" charset="-78"/>
              </a:rPr>
              <a:t>* توسعه و تجهیز مبادی ورود و خروج دریایی و افزایش ضریب بهره برداری از بنادر و ایجاد امکانات مناسب جهت </a:t>
            </a:r>
            <a:r>
              <a:rPr lang="fa-IR" dirty="0" smtClean="0">
                <a:cs typeface="B Tabassom" panose="00000400000000000000" pitchFamily="2" charset="-78"/>
              </a:rPr>
              <a:t>استفاده بهینه </a:t>
            </a:r>
            <a:r>
              <a:rPr lang="fa-IR" dirty="0">
                <a:cs typeface="B Tabassom" panose="00000400000000000000" pitchFamily="2" charset="-78"/>
              </a:rPr>
              <a:t>از ظرفیت های موجود و پاسخگویی به تقاضای روبه رشد ترانزیت کالا.</a:t>
            </a:r>
          </a:p>
          <a:p>
            <a:pPr marL="0" indent="0" algn="just" rtl="1">
              <a:buNone/>
            </a:pPr>
            <a:r>
              <a:rPr lang="fa-IR" dirty="0">
                <a:cs typeface="B Tabassom" panose="00000400000000000000" pitchFamily="2" charset="-78"/>
              </a:rPr>
              <a:t>* تخصیص کاربری اراضی متناسب با توان ها و قابلیت های محیط ساحلی.</a:t>
            </a:r>
          </a:p>
          <a:p>
            <a:pPr marL="0" indent="0" algn="just" rtl="1">
              <a:buNone/>
            </a:pPr>
            <a:r>
              <a:rPr lang="fa-IR" dirty="0">
                <a:cs typeface="B Tabassom" panose="00000400000000000000" pitchFamily="2" charset="-78"/>
              </a:rPr>
              <a:t>* استفاده از قابلیت های طبیعی منابع آب و خاک جهت توسعه و نوین سازی فعالیت های کشاورزی.</a:t>
            </a:r>
          </a:p>
          <a:p>
            <a:pPr marL="0" indent="0" algn="just" rtl="1">
              <a:buNone/>
            </a:pPr>
            <a:r>
              <a:rPr lang="fa-IR" dirty="0">
                <a:cs typeface="B Tabassom" panose="00000400000000000000" pitchFamily="2" charset="-78"/>
              </a:rPr>
              <a:t>* تقویت و توسعه صنایع وابسته به کشاورزی و صنایع الکترونیك با تأکید بر استقرار صنایع پاک با توجه به محیط </a:t>
            </a:r>
            <a:r>
              <a:rPr lang="fa-IR" dirty="0" smtClean="0">
                <a:cs typeface="B Tabassom" panose="00000400000000000000" pitchFamily="2" charset="-78"/>
              </a:rPr>
              <a:t>زیست حساس </a:t>
            </a:r>
            <a:r>
              <a:rPr lang="fa-IR" dirty="0">
                <a:cs typeface="B Tabassom" panose="00000400000000000000" pitchFamily="2" charset="-78"/>
              </a:rPr>
              <a:t>نواحی ساحلی و صیانت از آن در مقابل توسعه صنایع ناسازگار با محیط.</a:t>
            </a:r>
          </a:p>
          <a:p>
            <a:pPr marL="0" indent="0" algn="just" rtl="1">
              <a:buNone/>
            </a:pPr>
            <a:endParaRPr lang="en-US" dirty="0">
              <a:cs typeface="B Tabassom" panose="00000400000000000000" pitchFamily="2" charset="-78"/>
            </a:endParaRPr>
          </a:p>
          <a:p>
            <a:pPr algn="just"/>
            <a:endParaRPr lang="en-US" dirty="0"/>
          </a:p>
        </p:txBody>
      </p:sp>
    </p:spTree>
    <p:extLst>
      <p:ext uri="{BB962C8B-B14F-4D97-AF65-F5344CB8AC3E}">
        <p14:creationId xmlns:p14="http://schemas.microsoft.com/office/powerpoint/2010/main" val="8468191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15155"/>
            <a:ext cx="10515600" cy="5661808"/>
          </a:xfrm>
        </p:spPr>
        <p:txBody>
          <a:bodyPr>
            <a:normAutofit/>
          </a:bodyPr>
          <a:lstStyle/>
          <a:p>
            <a:pPr marL="0" indent="0" algn="just" rtl="1">
              <a:buNone/>
            </a:pPr>
            <a:r>
              <a:rPr lang="fa-IR" sz="4400" dirty="0" smtClean="0">
                <a:cs typeface="B Tabassom" panose="00000400000000000000" pitchFamily="2" charset="-78"/>
              </a:rPr>
              <a:t>تحلیل نابرابری منطقه ای در استان آذربایجان شرقی</a:t>
            </a:r>
          </a:p>
          <a:p>
            <a:pPr marL="0" indent="0" algn="just" rtl="1">
              <a:buNone/>
            </a:pPr>
            <a:r>
              <a:rPr lang="fa-IR" dirty="0" smtClean="0">
                <a:cs typeface="B Tabassom" panose="00000400000000000000" pitchFamily="2" charset="-78"/>
              </a:rPr>
              <a:t>شاخصهاي </a:t>
            </a:r>
            <a:r>
              <a:rPr lang="fa-IR" dirty="0">
                <a:cs typeface="B Tabassom" panose="00000400000000000000" pitchFamily="2" charset="-78"/>
              </a:rPr>
              <a:t>تطبيقي شهرستانها در </a:t>
            </a:r>
            <a:r>
              <a:rPr lang="fa-IR" dirty="0" smtClean="0">
                <a:cs typeface="B Tabassom" panose="00000400000000000000" pitchFamily="2" charset="-78"/>
              </a:rPr>
              <a:t>4بخش </a:t>
            </a:r>
            <a:r>
              <a:rPr lang="fa-IR" dirty="0">
                <a:solidFill>
                  <a:srgbClr val="FF0000"/>
                </a:solidFill>
                <a:cs typeface="B Tabassom" panose="00000400000000000000" pitchFamily="2" charset="-78"/>
              </a:rPr>
              <a:t>توليدي، زيربنايي، كلي و اجتماعي </a:t>
            </a:r>
            <a:r>
              <a:rPr lang="fa-IR" dirty="0">
                <a:cs typeface="B Tabassom" panose="00000400000000000000" pitchFamily="2" charset="-78"/>
              </a:rPr>
              <a:t>در مقطع آماري سال 1385 جمع </a:t>
            </a:r>
            <a:r>
              <a:rPr lang="fa-IR" dirty="0" smtClean="0">
                <a:cs typeface="B Tabassom" panose="00000400000000000000" pitchFamily="2" charset="-78"/>
              </a:rPr>
              <a:t>آوريشده </a:t>
            </a:r>
            <a:r>
              <a:rPr lang="fa-IR" dirty="0">
                <a:cs typeface="B Tabassom" panose="00000400000000000000" pitchFamily="2" charset="-78"/>
              </a:rPr>
              <a:t>و با استفاده از تكنيك هاي تاكسونومي عددي و تحليل خوشه اي به رتبه </a:t>
            </a:r>
            <a:r>
              <a:rPr lang="fa-IR" dirty="0" smtClean="0">
                <a:cs typeface="B Tabassom" panose="00000400000000000000" pitchFamily="2" charset="-78"/>
              </a:rPr>
              <a:t>بندي شهرستانها </a:t>
            </a:r>
            <a:r>
              <a:rPr lang="fa-IR" dirty="0">
                <a:cs typeface="B Tabassom" panose="00000400000000000000" pitchFamily="2" charset="-78"/>
              </a:rPr>
              <a:t>پرداخته شد. در تهية آمارهاي اين تحقيق، از نتايج سرشماري نفوس </a:t>
            </a:r>
            <a:r>
              <a:rPr lang="fa-IR" dirty="0" smtClean="0">
                <a:cs typeface="B Tabassom" panose="00000400000000000000" pitchFamily="2" charset="-78"/>
              </a:rPr>
              <a:t>ومسكن </a:t>
            </a:r>
            <a:r>
              <a:rPr lang="fa-IR" dirty="0">
                <a:cs typeface="B Tabassom" panose="00000400000000000000" pitchFamily="2" charset="-78"/>
              </a:rPr>
              <a:t>سال 1385 و سالنامه آماري استان آذربايجان شرقي </a:t>
            </a:r>
            <a:r>
              <a:rPr lang="fa-IR" dirty="0" smtClean="0">
                <a:cs typeface="B Tabassom" panose="00000400000000000000" pitchFamily="2" charset="-78"/>
              </a:rPr>
              <a:t>استفاده گرديده </a:t>
            </a:r>
            <a:r>
              <a:rPr lang="fa-IR" dirty="0">
                <a:cs typeface="B Tabassom" panose="00000400000000000000" pitchFamily="2" charset="-78"/>
              </a:rPr>
              <a:t>است. نتايج هركدام از تحلي لها در بخش هاي مختلف به شرح </a:t>
            </a:r>
            <a:r>
              <a:rPr lang="fa-IR" dirty="0" smtClean="0">
                <a:cs typeface="B Tabassom" panose="00000400000000000000" pitchFamily="2" charset="-78"/>
              </a:rPr>
              <a:t>ذيل مي </a:t>
            </a:r>
            <a:r>
              <a:rPr lang="fa-IR" dirty="0">
                <a:cs typeface="B Tabassom" panose="00000400000000000000" pitchFamily="2" charset="-78"/>
              </a:rPr>
              <a:t>باشد:</a:t>
            </a:r>
          </a:p>
          <a:p>
            <a:pPr marL="0" indent="0" algn="just" rtl="1">
              <a:buNone/>
            </a:pPr>
            <a:r>
              <a:rPr lang="fa-IR" b="1" dirty="0">
                <a:cs typeface="B Tabassom" panose="00000400000000000000" pitchFamily="2" charset="-78"/>
              </a:rPr>
              <a:t>رتبه بندي شهرستانها از نظر شاخصهاي كلي</a:t>
            </a:r>
          </a:p>
          <a:p>
            <a:pPr marL="0" indent="0" algn="just" rtl="1">
              <a:buNone/>
            </a:pPr>
            <a:r>
              <a:rPr lang="fa-IR" dirty="0">
                <a:cs typeface="B Tabassom" panose="00000400000000000000" pitchFamily="2" charset="-78"/>
              </a:rPr>
              <a:t>شاخصهاي كلي </a:t>
            </a:r>
            <a:r>
              <a:rPr lang="fa-IR" dirty="0" smtClean="0">
                <a:cs typeface="B Tabassom" panose="00000400000000000000" pitchFamily="2" charset="-78"/>
              </a:rPr>
              <a:t>شاخص هايي </a:t>
            </a:r>
            <a:r>
              <a:rPr lang="fa-IR" dirty="0">
                <a:cs typeface="B Tabassom" panose="00000400000000000000" pitchFamily="2" charset="-78"/>
              </a:rPr>
              <a:t>هستند كه تصوير كلي شهرستان را از </a:t>
            </a:r>
            <a:r>
              <a:rPr lang="fa-IR" dirty="0" smtClean="0">
                <a:cs typeface="B Tabassom" panose="00000400000000000000" pitchFamily="2" charset="-78"/>
              </a:rPr>
              <a:t>نظر ويژگيهاي </a:t>
            </a:r>
            <a:r>
              <a:rPr lang="fa-IR" dirty="0">
                <a:cs typeface="B Tabassom" panose="00000400000000000000" pitchFamily="2" charset="-78"/>
              </a:rPr>
              <a:t>برجسته توسعه نشان </a:t>
            </a:r>
            <a:r>
              <a:rPr lang="fa-IR" dirty="0" smtClean="0">
                <a:cs typeface="B Tabassom" panose="00000400000000000000" pitchFamily="2" charset="-78"/>
              </a:rPr>
              <a:t>ميدهند</a:t>
            </a:r>
            <a:r>
              <a:rPr lang="fa-IR" dirty="0">
                <a:cs typeface="B Tabassom" panose="00000400000000000000" pitchFamily="2" charset="-78"/>
              </a:rPr>
              <a:t>؛ به طور مثال، ميزان شهرنشيني، </a:t>
            </a:r>
            <a:r>
              <a:rPr lang="fa-IR" dirty="0" smtClean="0">
                <a:cs typeface="B Tabassom" panose="00000400000000000000" pitchFamily="2" charset="-78"/>
              </a:rPr>
              <a:t>ميزان باسوادي</a:t>
            </a:r>
            <a:r>
              <a:rPr lang="fa-IR" dirty="0">
                <a:cs typeface="B Tabassom" panose="00000400000000000000" pitchFamily="2" charset="-78"/>
              </a:rPr>
              <a:t>، نرخ اشتغال، سرانة پرداخت ماليات و برخي شاخصهاي ديگر كه </a:t>
            </a:r>
            <a:r>
              <a:rPr lang="fa-IR" dirty="0" smtClean="0">
                <a:cs typeface="B Tabassom" panose="00000400000000000000" pitchFamily="2" charset="-78"/>
              </a:rPr>
              <a:t>سطح عمومي </a:t>
            </a:r>
            <a:r>
              <a:rPr lang="fa-IR" dirty="0">
                <a:cs typeface="B Tabassom" panose="00000400000000000000" pitchFamily="2" charset="-78"/>
              </a:rPr>
              <a:t>جامعه را نشان مي </a:t>
            </a:r>
            <a:r>
              <a:rPr lang="fa-IR" dirty="0" smtClean="0">
                <a:cs typeface="B Tabassom" panose="00000400000000000000" pitchFamily="2" charset="-78"/>
              </a:rPr>
              <a:t>دهند. شهرستان هاي </a:t>
            </a:r>
            <a:r>
              <a:rPr lang="fa-IR" dirty="0">
                <a:solidFill>
                  <a:srgbClr val="FF0000"/>
                </a:solidFill>
                <a:cs typeface="B Tabassom" panose="00000400000000000000" pitchFamily="2" charset="-78"/>
              </a:rPr>
              <a:t>تبريز، جلفا، آذرشهر، شبستر و مراغه </a:t>
            </a:r>
            <a:r>
              <a:rPr lang="fa-IR" dirty="0" smtClean="0">
                <a:cs typeface="B Tabassom" panose="00000400000000000000" pitchFamily="2" charset="-78"/>
              </a:rPr>
              <a:t>5 شهرستان </a:t>
            </a:r>
            <a:r>
              <a:rPr lang="fa-IR" dirty="0">
                <a:cs typeface="B Tabassom" panose="00000400000000000000" pitchFamily="2" charset="-78"/>
              </a:rPr>
              <a:t>برخوردار با كمترين محروميت در بين شهرستانهاي استان هستند و </a:t>
            </a:r>
            <a:r>
              <a:rPr lang="fa-IR" dirty="0" smtClean="0">
                <a:cs typeface="B Tabassom" panose="00000400000000000000" pitchFamily="2" charset="-78"/>
              </a:rPr>
              <a:t>در مقابل </a:t>
            </a:r>
            <a:r>
              <a:rPr lang="fa-IR" dirty="0">
                <a:cs typeface="B Tabassom" panose="00000400000000000000" pitchFamily="2" charset="-78"/>
              </a:rPr>
              <a:t>شهرستانهاي </a:t>
            </a:r>
            <a:r>
              <a:rPr lang="fa-IR" dirty="0">
                <a:solidFill>
                  <a:srgbClr val="FF0000"/>
                </a:solidFill>
                <a:cs typeface="B Tabassom" panose="00000400000000000000" pitchFamily="2" charset="-78"/>
              </a:rPr>
              <a:t>چاراويماق، بستان آباد، هريس، ورزقان و اهر</a:t>
            </a:r>
            <a:r>
              <a:rPr lang="fa-IR" dirty="0">
                <a:cs typeface="B Tabassom" panose="00000400000000000000" pitchFamily="2" charset="-78"/>
              </a:rPr>
              <a:t> با </a:t>
            </a:r>
            <a:r>
              <a:rPr lang="fa-IR" dirty="0" smtClean="0">
                <a:cs typeface="B Tabassom" panose="00000400000000000000" pitchFamily="2" charset="-78"/>
              </a:rPr>
              <a:t>كمترين شاخص </a:t>
            </a:r>
            <a:r>
              <a:rPr lang="fa-IR" dirty="0">
                <a:cs typeface="B Tabassom" panose="00000400000000000000" pitchFamily="2" charset="-78"/>
              </a:rPr>
              <a:t>برخورداري بيشترين محروميت را در بين شهرستانها </a:t>
            </a:r>
            <a:r>
              <a:rPr lang="fa-IR" dirty="0" smtClean="0">
                <a:cs typeface="B Tabassom" panose="00000400000000000000" pitchFamily="2" charset="-78"/>
              </a:rPr>
              <a:t>دارند.</a:t>
            </a:r>
            <a:endParaRPr lang="fa-IR" dirty="0">
              <a:cs typeface="B Tabassom" panose="00000400000000000000" pitchFamily="2" charset="-78"/>
            </a:endParaRPr>
          </a:p>
          <a:p>
            <a:pPr algn="just" rtl="1"/>
            <a:endParaRPr lang="en-US" dirty="0">
              <a:cs typeface="B Tabassom" panose="00000400000000000000" pitchFamily="2" charset="-78"/>
            </a:endParaRPr>
          </a:p>
        </p:txBody>
      </p:sp>
    </p:spTree>
    <p:extLst>
      <p:ext uri="{BB962C8B-B14F-4D97-AF65-F5344CB8AC3E}">
        <p14:creationId xmlns:p14="http://schemas.microsoft.com/office/powerpoint/2010/main" val="1407440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just" rtl="1">
              <a:buNone/>
            </a:pPr>
            <a:r>
              <a:rPr lang="fa-IR" dirty="0" smtClean="0">
                <a:cs typeface="B Tabassom" panose="00000400000000000000" pitchFamily="2" charset="-78"/>
              </a:rPr>
              <a:t>گروه </a:t>
            </a:r>
            <a:r>
              <a:rPr lang="fa-IR" dirty="0">
                <a:cs typeface="B Tabassom" panose="00000400000000000000" pitchFamily="2" charset="-78"/>
              </a:rPr>
              <a:t>سوم شامل شهرستانهاي </a:t>
            </a:r>
            <a:r>
              <a:rPr lang="fa-IR" dirty="0">
                <a:solidFill>
                  <a:srgbClr val="FF0000"/>
                </a:solidFill>
                <a:cs typeface="B Tabassom" panose="00000400000000000000" pitchFamily="2" charset="-78"/>
              </a:rPr>
              <a:t>اسكو، مرند، </a:t>
            </a:r>
            <a:r>
              <a:rPr lang="fa-IR" dirty="0" smtClean="0">
                <a:solidFill>
                  <a:srgbClr val="FF0000"/>
                </a:solidFill>
                <a:cs typeface="B Tabassom" panose="00000400000000000000" pitchFamily="2" charset="-78"/>
              </a:rPr>
              <a:t>عجبشير </a:t>
            </a:r>
            <a:r>
              <a:rPr lang="fa-IR" dirty="0">
                <a:solidFill>
                  <a:srgbClr val="FF0000"/>
                </a:solidFill>
                <a:cs typeface="B Tabassom" panose="00000400000000000000" pitchFamily="2" charset="-78"/>
              </a:rPr>
              <a:t>و هشترود </a:t>
            </a:r>
            <a:r>
              <a:rPr lang="fa-IR" dirty="0">
                <a:cs typeface="B Tabassom" panose="00000400000000000000" pitchFamily="2" charset="-78"/>
              </a:rPr>
              <a:t>با </a:t>
            </a:r>
            <a:r>
              <a:rPr lang="fa-IR" dirty="0" smtClean="0">
                <a:cs typeface="B Tabassom" panose="00000400000000000000" pitchFamily="2" charset="-78"/>
              </a:rPr>
              <a:t>درجة 0 </a:t>
            </a:r>
            <a:r>
              <a:rPr lang="fa-IR" dirty="0">
                <a:cs typeface="B Tabassom" panose="00000400000000000000" pitchFamily="2" charset="-78"/>
              </a:rPr>
              <a:t>است. اين شهرستانها از نظر شاخصهاي محروميت مابين برخورداري، تفاوتهاي زيادي با چند شهرستان اول استان دارند و </a:t>
            </a:r>
            <a:r>
              <a:rPr lang="fa-IR" dirty="0" smtClean="0">
                <a:cs typeface="B Tabassom" panose="00000400000000000000" pitchFamily="2" charset="-78"/>
              </a:rPr>
              <a:t>اختلاف برخورداري </a:t>
            </a:r>
            <a:r>
              <a:rPr lang="fa-IR" dirty="0">
                <a:cs typeface="B Tabassom" panose="00000400000000000000" pitchFamily="2" charset="-78"/>
              </a:rPr>
              <a:t>شهرستانهاي واقع در گروه سوم تقريباً نصف برخورداري </a:t>
            </a:r>
            <a:r>
              <a:rPr lang="fa-IR" dirty="0" smtClean="0">
                <a:cs typeface="B Tabassom" panose="00000400000000000000" pitchFamily="2" charset="-78"/>
              </a:rPr>
              <a:t>شهرستان تبريز </a:t>
            </a:r>
            <a:r>
              <a:rPr lang="fa-IR" dirty="0">
                <a:cs typeface="B Tabassom" panose="00000400000000000000" pitchFamily="2" charset="-78"/>
              </a:rPr>
              <a:t>است كه حاكي از اختلاف زياد بين شهرستانهاي استان مي </a:t>
            </a:r>
            <a:r>
              <a:rPr lang="fa-IR" dirty="0" smtClean="0">
                <a:cs typeface="B Tabassom" panose="00000400000000000000" pitchFamily="2" charset="-78"/>
              </a:rPr>
              <a:t>باشد. گروه </a:t>
            </a:r>
            <a:r>
              <a:rPr lang="fa-IR" dirty="0">
                <a:cs typeface="B Tabassom" panose="00000400000000000000" pitchFamily="2" charset="-78"/>
              </a:rPr>
              <a:t>چهارم به عنوان محرو مترين گروه استان 7 شهرستان را در خود جاي </a:t>
            </a:r>
            <a:r>
              <a:rPr lang="fa-IR" dirty="0" smtClean="0">
                <a:cs typeface="B Tabassom" panose="00000400000000000000" pitchFamily="2" charset="-78"/>
              </a:rPr>
              <a:t>داده است</a:t>
            </a:r>
            <a:r>
              <a:rPr lang="fa-IR" dirty="0">
                <a:cs typeface="B Tabassom" panose="00000400000000000000" pitchFamily="2" charset="-78"/>
              </a:rPr>
              <a:t>. </a:t>
            </a:r>
            <a:endParaRPr lang="fa-IR" dirty="0" smtClean="0">
              <a:cs typeface="B Tabassom" panose="00000400000000000000" pitchFamily="2" charset="-78"/>
            </a:endParaRPr>
          </a:p>
          <a:p>
            <a:pPr marL="0" indent="0" algn="just" rtl="1">
              <a:buNone/>
            </a:pPr>
            <a:r>
              <a:rPr lang="fa-IR" dirty="0" smtClean="0">
                <a:cs typeface="B Tabassom" panose="00000400000000000000" pitchFamily="2" charset="-78"/>
              </a:rPr>
              <a:t>شهرستانهاي </a:t>
            </a:r>
            <a:r>
              <a:rPr lang="fa-IR" dirty="0">
                <a:solidFill>
                  <a:srgbClr val="FF0000"/>
                </a:solidFill>
                <a:cs typeface="B Tabassom" panose="00000400000000000000" pitchFamily="2" charset="-78"/>
              </a:rPr>
              <a:t>كليبر، ملكان، اهر، ورزقان، هريس، بستان آباد و </a:t>
            </a:r>
            <a:r>
              <a:rPr lang="fa-IR" dirty="0" smtClean="0">
                <a:solidFill>
                  <a:srgbClr val="FF0000"/>
                </a:solidFill>
                <a:cs typeface="B Tabassom" panose="00000400000000000000" pitchFamily="2" charset="-78"/>
              </a:rPr>
              <a:t>چاراويماق</a:t>
            </a:r>
            <a:r>
              <a:rPr lang="fa-IR" dirty="0" smtClean="0">
                <a:cs typeface="B Tabassom" panose="00000400000000000000" pitchFamily="2" charset="-78"/>
              </a:rPr>
              <a:t> شهرستانهايي </a:t>
            </a:r>
            <a:r>
              <a:rPr lang="fa-IR" dirty="0">
                <a:cs typeface="B Tabassom" panose="00000400000000000000" pitchFamily="2" charset="-78"/>
              </a:rPr>
              <a:t>هستند كه از نظر درجة محروميت از نظر شاخصهاي كلي پايي </a:t>
            </a:r>
            <a:r>
              <a:rPr lang="fa-IR" dirty="0" smtClean="0">
                <a:cs typeface="B Tabassom" panose="00000400000000000000" pitchFamily="2" charset="-78"/>
              </a:rPr>
              <a:t>نتر از </a:t>
            </a:r>
            <a:r>
              <a:rPr lang="fa-IR" dirty="0">
                <a:cs typeface="B Tabassom" panose="00000400000000000000" pitchFamily="2" charset="-78"/>
              </a:rPr>
              <a:t>ساير شهرستانهاي استان هستند. نكتة مهم درخصوص اين شهرستانها </a:t>
            </a:r>
            <a:r>
              <a:rPr lang="fa-IR" dirty="0" smtClean="0">
                <a:cs typeface="B Tabassom" panose="00000400000000000000" pitchFamily="2" charset="-78"/>
              </a:rPr>
              <a:t>اين است </a:t>
            </a:r>
            <a:r>
              <a:rPr lang="fa-IR" dirty="0">
                <a:cs typeface="B Tabassom" panose="00000400000000000000" pitchFamily="2" charset="-78"/>
              </a:rPr>
              <a:t>كه 6 شهرستان از شهرستانهاي اين گروه در نيمة شرقي استان و تنها </a:t>
            </a:r>
            <a:r>
              <a:rPr lang="fa-IR" dirty="0" smtClean="0">
                <a:cs typeface="B Tabassom" panose="00000400000000000000" pitchFamily="2" charset="-78"/>
              </a:rPr>
              <a:t>يك شهرستان </a:t>
            </a:r>
            <a:r>
              <a:rPr lang="fa-IR" dirty="0">
                <a:cs typeface="B Tabassom" panose="00000400000000000000" pitchFamily="2" charset="-78"/>
              </a:rPr>
              <a:t>در جنوب غربي استان واقع شده است. توزيع فضايي </a:t>
            </a:r>
            <a:r>
              <a:rPr lang="fa-IR" dirty="0" smtClean="0">
                <a:cs typeface="B Tabassom" panose="00000400000000000000" pitchFamily="2" charset="-78"/>
              </a:rPr>
              <a:t>شهرستانهاي محروم </a:t>
            </a:r>
            <a:r>
              <a:rPr lang="fa-IR" dirty="0">
                <a:cs typeface="B Tabassom" panose="00000400000000000000" pitchFamily="2" charset="-78"/>
              </a:rPr>
              <a:t>و برخوردار نيز در تحليل شاخصهاي كلي قابل تأمل است و </a:t>
            </a:r>
            <a:r>
              <a:rPr lang="fa-IR" dirty="0" smtClean="0">
                <a:cs typeface="B Tabassom" panose="00000400000000000000" pitchFamily="2" charset="-78"/>
              </a:rPr>
              <a:t>در برنامه </a:t>
            </a:r>
            <a:r>
              <a:rPr lang="fa-IR" dirty="0">
                <a:cs typeface="B Tabassom" panose="00000400000000000000" pitchFamily="2" charset="-78"/>
              </a:rPr>
              <a:t>ريزيها بايد بدان توجه كافي شود.</a:t>
            </a:r>
          </a:p>
          <a:p>
            <a:pPr marL="0" indent="0" algn="just" rtl="1">
              <a:buNone/>
            </a:pPr>
            <a:endParaRPr lang="en-US" dirty="0">
              <a:cs typeface="B Tabassom" panose="00000400000000000000" pitchFamily="2" charset="-78"/>
            </a:endParaRPr>
          </a:p>
        </p:txBody>
      </p:sp>
    </p:spTree>
    <p:extLst>
      <p:ext uri="{BB962C8B-B14F-4D97-AF65-F5344CB8AC3E}">
        <p14:creationId xmlns:p14="http://schemas.microsoft.com/office/powerpoint/2010/main" val="881109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HezareH 94-6-28\Desktop\6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69778" y="1300766"/>
            <a:ext cx="7652443" cy="3649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030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term7\barname rizi\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18578" y="365125"/>
            <a:ext cx="6354844" cy="5681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70618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HezareH 94-6-28\Desktop\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301284" y="725734"/>
            <a:ext cx="5589431" cy="5148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9628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lstStyle/>
          <a:p>
            <a:pPr marL="0" indent="0" algn="just" rtl="1">
              <a:buNone/>
            </a:pPr>
            <a:r>
              <a:rPr lang="fa-IR" dirty="0">
                <a:cs typeface="B Tabassom" panose="00000400000000000000" pitchFamily="2" charset="-78"/>
              </a:rPr>
              <a:t>با نگاهي به نتايج رتبه بندي شهرستانها، مي توان مشاهده نمود كه از </a:t>
            </a:r>
            <a:r>
              <a:rPr lang="fa-IR" dirty="0" smtClean="0">
                <a:cs typeface="B Tabassom" panose="00000400000000000000" pitchFamily="2" charset="-78"/>
              </a:rPr>
              <a:t>ميان رتبه </a:t>
            </a:r>
            <a:r>
              <a:rPr lang="fa-IR" dirty="0">
                <a:cs typeface="B Tabassom" panose="00000400000000000000" pitchFamily="2" charset="-78"/>
              </a:rPr>
              <a:t>هاي اول تا نهم شامل </a:t>
            </a:r>
            <a:r>
              <a:rPr lang="fa-IR" dirty="0">
                <a:solidFill>
                  <a:srgbClr val="FF0000"/>
                </a:solidFill>
                <a:cs typeface="B Tabassom" panose="00000400000000000000" pitchFamily="2" charset="-78"/>
              </a:rPr>
              <a:t>شهرستانهاي تبريز، آذرشهر، شبستر، جلفا، بناب، </a:t>
            </a:r>
            <a:r>
              <a:rPr lang="fa-IR" dirty="0" smtClean="0">
                <a:solidFill>
                  <a:srgbClr val="FF0000"/>
                </a:solidFill>
                <a:cs typeface="B Tabassom" panose="00000400000000000000" pitchFamily="2" charset="-78"/>
              </a:rPr>
              <a:t>مراغه، سراب</a:t>
            </a:r>
            <a:r>
              <a:rPr lang="fa-IR" dirty="0">
                <a:solidFill>
                  <a:srgbClr val="FF0000"/>
                </a:solidFill>
                <a:cs typeface="B Tabassom" panose="00000400000000000000" pitchFamily="2" charset="-78"/>
              </a:rPr>
              <a:t>، مرند و اسكو </a:t>
            </a:r>
            <a:r>
              <a:rPr lang="fa-IR" dirty="0">
                <a:cs typeface="B Tabassom" panose="00000400000000000000" pitchFamily="2" charset="-78"/>
              </a:rPr>
              <a:t>به جز شهرستان </a:t>
            </a:r>
            <a:r>
              <a:rPr lang="fa-IR" dirty="0">
                <a:solidFill>
                  <a:srgbClr val="FF0000"/>
                </a:solidFill>
                <a:cs typeface="B Tabassom" panose="00000400000000000000" pitchFamily="2" charset="-78"/>
              </a:rPr>
              <a:t>سراب</a:t>
            </a:r>
            <a:r>
              <a:rPr lang="fa-IR" dirty="0">
                <a:cs typeface="B Tabassom" panose="00000400000000000000" pitchFamily="2" charset="-78"/>
              </a:rPr>
              <a:t> همگي در </a:t>
            </a:r>
            <a:r>
              <a:rPr lang="fa-IR" dirty="0">
                <a:solidFill>
                  <a:srgbClr val="FF0000"/>
                </a:solidFill>
                <a:cs typeface="B Tabassom" panose="00000400000000000000" pitchFamily="2" charset="-78"/>
              </a:rPr>
              <a:t>غرب استان </a:t>
            </a:r>
            <a:r>
              <a:rPr lang="fa-IR" dirty="0">
                <a:cs typeface="B Tabassom" panose="00000400000000000000" pitchFamily="2" charset="-78"/>
              </a:rPr>
              <a:t>قرار گرفته </a:t>
            </a:r>
            <a:r>
              <a:rPr lang="fa-IR" dirty="0" smtClean="0">
                <a:cs typeface="B Tabassom" panose="00000400000000000000" pitchFamily="2" charset="-78"/>
              </a:rPr>
              <a:t>اند كه </a:t>
            </a:r>
            <a:r>
              <a:rPr lang="fa-IR" dirty="0">
                <a:cs typeface="B Tabassom" panose="00000400000000000000" pitchFamily="2" charset="-78"/>
              </a:rPr>
              <a:t>با اين وصف م يتوان غرب استان را بخش توسعه يافته تر نسبت به شرق </a:t>
            </a:r>
            <a:r>
              <a:rPr lang="fa-IR" dirty="0" smtClean="0">
                <a:cs typeface="B Tabassom" panose="00000400000000000000" pitchFamily="2" charset="-78"/>
              </a:rPr>
              <a:t>استان معرفي </a:t>
            </a:r>
            <a:r>
              <a:rPr lang="fa-IR" dirty="0">
                <a:cs typeface="B Tabassom" panose="00000400000000000000" pitchFamily="2" charset="-78"/>
              </a:rPr>
              <a:t>نمود، و يك محور توسعهيافتة خطي را در غرب استان تصور نمود.</a:t>
            </a:r>
          </a:p>
          <a:p>
            <a:pPr algn="just" rtl="1"/>
            <a:r>
              <a:rPr lang="fa-IR" dirty="0">
                <a:cs typeface="B Tabassom" panose="00000400000000000000" pitchFamily="2" charset="-78"/>
              </a:rPr>
              <a:t>شهرستان هاي مذكور كه بر روي يك محور توسعه قرار دارند، از چند ويژگي مشترك برخوردار هستند. اول اينكه </a:t>
            </a:r>
            <a:r>
              <a:rPr lang="fa-IR" u="sng" dirty="0">
                <a:cs typeface="B Tabassom" panose="00000400000000000000" pitchFamily="2" charset="-78"/>
              </a:rPr>
              <a:t>در مسير شبكة خطوط راه آهن قرار گرفته و يا دسترسي مناسب به آن دارند</a:t>
            </a:r>
            <a:r>
              <a:rPr lang="fa-IR" dirty="0">
                <a:cs typeface="B Tabassom" panose="00000400000000000000" pitchFamily="2" charset="-78"/>
              </a:rPr>
              <a:t>؛ </a:t>
            </a:r>
            <a:r>
              <a:rPr lang="fa-IR" u="sng" dirty="0">
                <a:cs typeface="B Tabassom" panose="00000400000000000000" pitchFamily="2" charset="-78"/>
              </a:rPr>
              <a:t>دوم اينكه در دشتهاي وسيع در غرب استان شامل دشت تبريز، دشت مراغه و دشت مرند قرار </a:t>
            </a:r>
            <a:r>
              <a:rPr lang="fa-IR" u="sng" dirty="0" smtClean="0">
                <a:cs typeface="B Tabassom" panose="00000400000000000000" pitchFamily="2" charset="-78"/>
              </a:rPr>
              <a:t>گرفته اند</a:t>
            </a:r>
            <a:r>
              <a:rPr lang="fa-IR" dirty="0" smtClean="0">
                <a:cs typeface="B Tabassom" panose="00000400000000000000" pitchFamily="2" charset="-78"/>
              </a:rPr>
              <a:t> </a:t>
            </a:r>
            <a:r>
              <a:rPr lang="fa-IR" dirty="0">
                <a:cs typeface="B Tabassom" panose="00000400000000000000" pitchFamily="2" charset="-78"/>
              </a:rPr>
              <a:t>و يا در نزديكي آنها واقع شده اند. اين دشتها هم از لحاظ وسعت و هم از لحاظ </a:t>
            </a:r>
            <a:r>
              <a:rPr lang="fa-IR" dirty="0" smtClean="0">
                <a:cs typeface="B Tabassom" panose="00000400000000000000" pitchFamily="2" charset="-78"/>
              </a:rPr>
              <a:t>حاصل خيزي </a:t>
            </a:r>
            <a:r>
              <a:rPr lang="fa-IR" dirty="0">
                <a:cs typeface="B Tabassom" panose="00000400000000000000" pitchFamily="2" charset="-78"/>
              </a:rPr>
              <a:t>بزرگترين و بهترين دشتهاي استان به شمار مي آيند. ويژگي ديگر آنها بالا بودن نسبت شهرنشيني آنها نسبت به شهرستان هاي ديگر است؛ به طوري كه شهرستانهاي رتبه هاي اول كه در غرب استان </a:t>
            </a:r>
            <a:r>
              <a:rPr lang="fa-IR" dirty="0" smtClean="0">
                <a:cs typeface="B Tabassom" panose="00000400000000000000" pitchFamily="2" charset="-78"/>
              </a:rPr>
              <a:t>هستند. </a:t>
            </a:r>
            <a:r>
              <a:rPr lang="fa-IR" dirty="0">
                <a:cs typeface="B Tabassom" panose="00000400000000000000" pitchFamily="2" charset="-78"/>
              </a:rPr>
              <a:t>به طور متوسط از ميزان شهرنشيني بالاي 75 درصد برخوردار هستند و اگر شهرستان تبريز را از جمع اين شهرستان ها خارج كنيم باز هم متوسط ميزان شهرنشيني آنها بالاتر از 55 درصد خواهد بود. </a:t>
            </a:r>
            <a:endParaRPr lang="en-US" dirty="0">
              <a:cs typeface="B Tabassom" panose="00000400000000000000" pitchFamily="2" charset="-78"/>
            </a:endParaRPr>
          </a:p>
        </p:txBody>
      </p:sp>
    </p:spTree>
    <p:extLst>
      <p:ext uri="{BB962C8B-B14F-4D97-AF65-F5344CB8AC3E}">
        <p14:creationId xmlns:p14="http://schemas.microsoft.com/office/powerpoint/2010/main" val="1911801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5"/>
            <a:ext cx="10515600" cy="5811838"/>
          </a:xfrm>
        </p:spPr>
        <p:txBody>
          <a:bodyPr>
            <a:normAutofit/>
          </a:bodyPr>
          <a:lstStyle/>
          <a:p>
            <a:pPr marL="0" indent="0" algn="just" rtl="1">
              <a:buNone/>
            </a:pPr>
            <a:r>
              <a:rPr lang="fa-IR" dirty="0" smtClean="0">
                <a:cs typeface="B Tabassom" panose="00000400000000000000" pitchFamily="2" charset="-78"/>
              </a:rPr>
              <a:t>در حالي كه شهرستان هاي </a:t>
            </a:r>
            <a:r>
              <a:rPr lang="fa-IR" dirty="0">
                <a:cs typeface="B Tabassom" panose="00000400000000000000" pitchFamily="2" charset="-78"/>
              </a:rPr>
              <a:t>ديگر كه عمدتاً در شرق استان قرار گرفته اند، متوسط </a:t>
            </a:r>
            <a:r>
              <a:rPr lang="fa-IR" dirty="0" smtClean="0">
                <a:cs typeface="B Tabassom" panose="00000400000000000000" pitchFamily="2" charset="-78"/>
              </a:rPr>
              <a:t>ميزان شهرنشيني </a:t>
            </a:r>
            <a:r>
              <a:rPr lang="fa-IR" dirty="0">
                <a:cs typeface="B Tabassom" panose="00000400000000000000" pitchFamily="2" charset="-78"/>
              </a:rPr>
              <a:t>نزديك به 30 درصد را دارا هستند كه با اين تحليل </a:t>
            </a:r>
            <a:r>
              <a:rPr lang="fa-IR" dirty="0" smtClean="0">
                <a:cs typeface="B Tabassom" panose="00000400000000000000" pitchFamily="2" charset="-78"/>
              </a:rPr>
              <a:t>مي توان ارتباط مستقيمي </a:t>
            </a:r>
            <a:r>
              <a:rPr lang="fa-IR" dirty="0">
                <a:cs typeface="B Tabassom" panose="00000400000000000000" pitchFamily="2" charset="-78"/>
              </a:rPr>
              <a:t>بين ميزان شهرنشيني و درجة </a:t>
            </a:r>
            <a:r>
              <a:rPr lang="fa-IR" dirty="0" smtClean="0">
                <a:cs typeface="B Tabassom" panose="00000400000000000000" pitchFamily="2" charset="-78"/>
              </a:rPr>
              <a:t>توسعه يافتگي </a:t>
            </a:r>
            <a:r>
              <a:rPr lang="fa-IR" dirty="0">
                <a:cs typeface="B Tabassom" panose="00000400000000000000" pitchFamily="2" charset="-78"/>
              </a:rPr>
              <a:t>مشاهده نمود. محور </a:t>
            </a:r>
            <a:r>
              <a:rPr lang="fa-IR" dirty="0" smtClean="0">
                <a:cs typeface="B Tabassom" panose="00000400000000000000" pitchFamily="2" charset="-78"/>
              </a:rPr>
              <a:t>توسعه شكل </a:t>
            </a:r>
            <a:r>
              <a:rPr lang="fa-IR" dirty="0">
                <a:cs typeface="B Tabassom" panose="00000400000000000000" pitchFamily="2" charset="-78"/>
              </a:rPr>
              <a:t>گرفته در نيمة غربي </a:t>
            </a:r>
            <a:r>
              <a:rPr lang="fa-IR" dirty="0" smtClean="0">
                <a:cs typeface="B Tabassom" panose="00000400000000000000" pitchFamily="2" charset="-78"/>
              </a:rPr>
              <a:t>استان، حاكي </a:t>
            </a:r>
            <a:r>
              <a:rPr lang="fa-IR" dirty="0">
                <a:cs typeface="B Tabassom" panose="00000400000000000000" pitchFamily="2" charset="-78"/>
              </a:rPr>
              <a:t>از تجمع و تراكم امكانات و خدمات </a:t>
            </a:r>
            <a:r>
              <a:rPr lang="fa-IR" dirty="0" smtClean="0">
                <a:cs typeface="B Tabassom" panose="00000400000000000000" pitchFamily="2" charset="-78"/>
              </a:rPr>
              <a:t>و همچنين </a:t>
            </a:r>
            <a:r>
              <a:rPr lang="fa-IR" dirty="0">
                <a:cs typeface="B Tabassom" panose="00000400000000000000" pitchFamily="2" charset="-78"/>
              </a:rPr>
              <a:t>جمعيت شهرنشين است و محور توسعهنيافتة شرق استان شامل </a:t>
            </a:r>
            <a:r>
              <a:rPr lang="fa-IR" dirty="0" smtClean="0">
                <a:cs typeface="B Tabassom" panose="00000400000000000000" pitchFamily="2" charset="-78"/>
              </a:rPr>
              <a:t>جوامع روستايي </a:t>
            </a:r>
            <a:r>
              <a:rPr lang="fa-IR" dirty="0">
                <a:cs typeface="B Tabassom" panose="00000400000000000000" pitchFamily="2" charset="-78"/>
              </a:rPr>
              <a:t>با امكانات زيربنايي كم و شبكه هاي ارتباطي ضعيف می باشند.</a:t>
            </a:r>
          </a:p>
        </p:txBody>
      </p:sp>
    </p:spTree>
    <p:extLst>
      <p:ext uri="{BB962C8B-B14F-4D97-AF65-F5344CB8AC3E}">
        <p14:creationId xmlns:p14="http://schemas.microsoft.com/office/powerpoint/2010/main" val="19310460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6489"/>
            <a:ext cx="10515600" cy="1325563"/>
          </a:xfrm>
        </p:spPr>
        <p:txBody>
          <a:bodyPr/>
          <a:lstStyle/>
          <a:p>
            <a:pPr algn="r" rtl="1"/>
            <a:r>
              <a:rPr lang="fa-IR" dirty="0" smtClean="0">
                <a:cs typeface="B Tabassom" panose="00000400000000000000" pitchFamily="2" charset="-78"/>
              </a:rPr>
              <a:t>ضرورت توسعه متعادل منطقه ای</a:t>
            </a:r>
            <a:endParaRPr lang="en-US" dirty="0">
              <a:cs typeface="B Tabassom" panose="00000400000000000000" pitchFamily="2" charset="-78"/>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54411542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26795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fa-IR" dirty="0">
                <a:cs typeface="B Tabassom" panose="00000400000000000000" pitchFamily="2" charset="-78"/>
              </a:rPr>
              <a:t>با توجه به وجود </a:t>
            </a:r>
            <a:r>
              <a:rPr lang="fa-IR" u="sng" dirty="0">
                <a:cs typeface="B Tabassom" panose="00000400000000000000" pitchFamily="2" charset="-78"/>
              </a:rPr>
              <a:t>محور توسعة خطي در غرب استان و شكل گيري دو نيمة </a:t>
            </a:r>
            <a:r>
              <a:rPr lang="fa-IR" u="sng" dirty="0" smtClean="0">
                <a:cs typeface="B Tabassom" panose="00000400000000000000" pitchFamily="2" charset="-78"/>
              </a:rPr>
              <a:t>كاملاً متفاوت </a:t>
            </a:r>
            <a:r>
              <a:rPr lang="fa-IR" u="sng" dirty="0">
                <a:cs typeface="B Tabassom" panose="00000400000000000000" pitchFamily="2" charset="-78"/>
              </a:rPr>
              <a:t>برخوردار و محروم</a:t>
            </a:r>
            <a:r>
              <a:rPr lang="fa-IR" dirty="0">
                <a:cs typeface="B Tabassom" panose="00000400000000000000" pitchFamily="2" charset="-78"/>
              </a:rPr>
              <a:t>، اولويت </a:t>
            </a:r>
            <a:r>
              <a:rPr lang="fa-IR" dirty="0" smtClean="0">
                <a:cs typeface="B Tabassom" panose="00000400000000000000" pitchFamily="2" charset="-78"/>
              </a:rPr>
              <a:t>سرمايه گذاري </a:t>
            </a:r>
            <a:r>
              <a:rPr lang="fa-IR" dirty="0">
                <a:cs typeface="B Tabassom" panose="00000400000000000000" pitchFamily="2" charset="-78"/>
              </a:rPr>
              <a:t>در شهرستانهاي شرق </a:t>
            </a:r>
            <a:r>
              <a:rPr lang="fa-IR" dirty="0" smtClean="0">
                <a:cs typeface="B Tabassom" panose="00000400000000000000" pitchFamily="2" charset="-78"/>
              </a:rPr>
              <a:t>استان پيشنهاد </a:t>
            </a:r>
            <a:r>
              <a:rPr lang="fa-IR" dirty="0">
                <a:cs typeface="B Tabassom" panose="00000400000000000000" pitchFamily="2" charset="-78"/>
              </a:rPr>
              <a:t>مي شود و اين نكته متدكر مي شود كه توسعه به معناي واقعي در </a:t>
            </a:r>
            <a:r>
              <a:rPr lang="fa-IR" dirty="0" smtClean="0">
                <a:cs typeface="B Tabassom" panose="00000400000000000000" pitchFamily="2" charset="-78"/>
              </a:rPr>
              <a:t>گرو پرداختن </a:t>
            </a:r>
            <a:r>
              <a:rPr lang="fa-IR" dirty="0">
                <a:cs typeface="B Tabassom" panose="00000400000000000000" pitchFamily="2" charset="-78"/>
              </a:rPr>
              <a:t>به مسأله پخشايش متناسب امكانات و جمعيت در فضاي جغرافيايي </a:t>
            </a:r>
            <a:r>
              <a:rPr lang="fa-IR" dirty="0" smtClean="0">
                <a:cs typeface="B Tabassom" panose="00000400000000000000" pitchFamily="2" charset="-78"/>
              </a:rPr>
              <a:t>يك منطقه </a:t>
            </a:r>
            <a:r>
              <a:rPr lang="fa-IR" dirty="0">
                <a:cs typeface="B Tabassom" panose="00000400000000000000" pitchFamily="2" charset="-78"/>
              </a:rPr>
              <a:t>است و در اين ميان برنامه هايي قادر به دستيابي به اهداف مورد نظر </a:t>
            </a:r>
            <a:r>
              <a:rPr lang="fa-IR" dirty="0" smtClean="0">
                <a:cs typeface="B Tabassom" panose="00000400000000000000" pitchFamily="2" charset="-78"/>
              </a:rPr>
              <a:t>هستند كه </a:t>
            </a:r>
            <a:r>
              <a:rPr lang="fa-IR" dirty="0">
                <a:cs typeface="B Tabassom" panose="00000400000000000000" pitchFamily="2" charset="-78"/>
              </a:rPr>
              <a:t>نقطه آغاز آنها پرداختن به رشد و توسعه مناطق محروم باشد.</a:t>
            </a:r>
          </a:p>
          <a:p>
            <a:pPr algn="r" rtl="1"/>
            <a:endParaRPr lang="en-US" dirty="0">
              <a:cs typeface="B Tabassom" panose="00000400000000000000" pitchFamily="2" charset="-78"/>
            </a:endParaRPr>
          </a:p>
        </p:txBody>
      </p:sp>
    </p:spTree>
    <p:extLst>
      <p:ext uri="{BB962C8B-B14F-4D97-AF65-F5344CB8AC3E}">
        <p14:creationId xmlns:p14="http://schemas.microsoft.com/office/powerpoint/2010/main" val="460087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abassom" panose="00000400000000000000" pitchFamily="2" charset="-78"/>
              </a:rPr>
              <a:t>منابع</a:t>
            </a:r>
            <a:endParaRPr lang="en-US" dirty="0">
              <a:cs typeface="B Tabassom" panose="00000400000000000000" pitchFamily="2" charset="-78"/>
            </a:endParaRPr>
          </a:p>
        </p:txBody>
      </p:sp>
      <p:sp>
        <p:nvSpPr>
          <p:cNvPr id="3" name="Content Placeholder 2"/>
          <p:cNvSpPr>
            <a:spLocks noGrp="1"/>
          </p:cNvSpPr>
          <p:nvPr>
            <p:ph idx="1"/>
          </p:nvPr>
        </p:nvSpPr>
        <p:spPr>
          <a:xfrm>
            <a:off x="838200" y="1403797"/>
            <a:ext cx="10515600" cy="4773166"/>
          </a:xfrm>
        </p:spPr>
        <p:txBody>
          <a:bodyPr>
            <a:normAutofit/>
          </a:bodyPr>
          <a:lstStyle/>
          <a:p>
            <a:pPr algn="r"/>
            <a:r>
              <a:rPr lang="fa-IR" dirty="0" smtClean="0"/>
              <a:t> </a:t>
            </a:r>
            <a:r>
              <a:rPr lang="fa-IR" dirty="0" smtClean="0">
                <a:cs typeface="B Tabassom" panose="00000400000000000000" pitchFamily="2" charset="-78"/>
              </a:rPr>
              <a:t>ﺑﺮرﺳﯽ </a:t>
            </a:r>
            <a:r>
              <a:rPr lang="fa-IR" dirty="0">
                <a:cs typeface="B Tabassom" panose="00000400000000000000" pitchFamily="2" charset="-78"/>
              </a:rPr>
              <a:t>وﺿﻌﯿﺖ ﺗﻌﺎدل ﻓﻀﺎﯾﯽ ﻧﻈﺎم ﺷﻬﺮي اﯾﺮان در ﺳﻄﻮح </a:t>
            </a:r>
            <a:r>
              <a:rPr lang="fa-IR" dirty="0" smtClean="0">
                <a:cs typeface="B Tabassom" panose="00000400000000000000" pitchFamily="2" charset="-78"/>
              </a:rPr>
              <a:t>ﻣﻠﯽ طی 60 سال اخیر (مسعود تقوایی و محمدرضا کنعانی، 1393)</a:t>
            </a:r>
          </a:p>
          <a:p>
            <a:pPr algn="r"/>
            <a:r>
              <a:rPr lang="fa-IR" dirty="0" smtClean="0">
                <a:cs typeface="B Tabassom" panose="00000400000000000000" pitchFamily="2" charset="-78"/>
              </a:rPr>
              <a:t>بررسی تأثیرات ایجاد شهرهای جدید در تعادل بخشی به فضای سکونت و اشتغال منطقه ای (زهرا جوهری و آراز مرادی مسیحی، 1390)</a:t>
            </a:r>
          </a:p>
          <a:p>
            <a:pPr algn="r"/>
            <a:r>
              <a:rPr lang="fa-IR" dirty="0" smtClean="0">
                <a:cs typeface="B Tabassom" panose="00000400000000000000" pitchFamily="2" charset="-78"/>
              </a:rPr>
              <a:t>نابرابری منطقه ای در ایران(جمیله توکلی نیا و محمد شالی، 1391)</a:t>
            </a:r>
          </a:p>
          <a:p>
            <a:pPr algn="r"/>
            <a:r>
              <a:rPr lang="fa-IR" dirty="0" smtClean="0">
                <a:cs typeface="B Tabassom" panose="00000400000000000000" pitchFamily="2" charset="-78"/>
              </a:rPr>
              <a:t>بررسی </a:t>
            </a:r>
            <a:r>
              <a:rPr lang="fa-IR" dirty="0">
                <a:cs typeface="B Tabassom" panose="00000400000000000000" pitchFamily="2" charset="-78"/>
              </a:rPr>
              <a:t>شدت عدم تعادل فضایی و منطقهای رفاه در استانهای ایران (</a:t>
            </a:r>
            <a:r>
              <a:rPr lang="fa-IR" dirty="0" smtClean="0">
                <a:cs typeface="B Tabassom" panose="00000400000000000000" pitchFamily="2" charset="-78"/>
              </a:rPr>
              <a:t>محمد نبی شهیکی تاش و حسین یغفوری و باقر درویشی، 1394)</a:t>
            </a:r>
          </a:p>
          <a:p>
            <a:pPr marL="0" indent="0" algn="r">
              <a:buNone/>
            </a:pPr>
            <a:r>
              <a:rPr lang="fa-IR" dirty="0" smtClean="0">
                <a:cs typeface="B Tabassom" panose="00000400000000000000" pitchFamily="2" charset="-78"/>
              </a:rPr>
              <a:t> </a:t>
            </a:r>
            <a:r>
              <a:rPr lang="fa-IR" dirty="0">
                <a:cs typeface="B Tabassom" panose="00000400000000000000" pitchFamily="2" charset="-78"/>
              </a:rPr>
              <a:t>ﺗﺤﻠﻴﻞ ﻧﺎﺑﺮاﺑﺮي </a:t>
            </a:r>
            <a:r>
              <a:rPr lang="fa-IR" dirty="0" smtClean="0">
                <a:cs typeface="B Tabassom" panose="00000400000000000000" pitchFamily="2" charset="-78"/>
              </a:rPr>
              <a:t>ﻣﻨﻄﻘﻪ </a:t>
            </a:r>
            <a:r>
              <a:rPr lang="fa-IR" dirty="0">
                <a:cs typeface="B Tabassom" panose="00000400000000000000" pitchFamily="2" charset="-78"/>
              </a:rPr>
              <a:t>ﻫﺎي </a:t>
            </a:r>
            <a:r>
              <a:rPr lang="fa-IR" dirty="0" smtClean="0">
                <a:cs typeface="B Tabassom" panose="00000400000000000000" pitchFamily="2" charset="-78"/>
              </a:rPr>
              <a:t>ﻣﻨﻄﻘﻪاي و آﻳﻨﺪه ﻧﮕﺎري ﺗﻮﺳﻌﻪ ( محمدرضا پور محمدی و نادر زالی، 1388)  </a:t>
            </a:r>
          </a:p>
          <a:p>
            <a:pPr marL="0" indent="0" algn="r">
              <a:buNone/>
            </a:pPr>
            <a:r>
              <a:rPr lang="fa-IR" dirty="0" smtClean="0">
                <a:cs typeface="B Tabassom" panose="00000400000000000000" pitchFamily="2" charset="-78"/>
              </a:rPr>
              <a:t>تحلیل عدم تعادلهای منطقه ای در ایران( محمدرضا قادری، 1393)</a:t>
            </a:r>
          </a:p>
          <a:p>
            <a:pPr marL="0" indent="0" algn="r">
              <a:buNone/>
            </a:pPr>
            <a:r>
              <a:rPr lang="fa-IR" dirty="0" smtClean="0">
                <a:cs typeface="B Tabassom" panose="00000400000000000000" pitchFamily="2" charset="-78"/>
              </a:rPr>
              <a:t>تحلیل نقش برنامه ریزی استراتژیک در پایداری تعادلهای منطقه ای( حسن احمدی و همکاران، 1392)</a:t>
            </a:r>
          </a:p>
        </p:txBody>
      </p:sp>
    </p:spTree>
    <p:extLst>
      <p:ext uri="{BB962C8B-B14F-4D97-AF65-F5344CB8AC3E}">
        <p14:creationId xmlns:p14="http://schemas.microsoft.com/office/powerpoint/2010/main" val="243872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7070" b="17106"/>
          <a:stretch/>
        </p:blipFill>
        <p:spPr>
          <a:xfrm>
            <a:off x="1676400" y="820269"/>
            <a:ext cx="8839200" cy="4113291"/>
          </a:xfrm>
        </p:spPr>
      </p:pic>
    </p:spTree>
    <p:extLst>
      <p:ext uri="{BB962C8B-B14F-4D97-AF65-F5344CB8AC3E}">
        <p14:creationId xmlns:p14="http://schemas.microsoft.com/office/powerpoint/2010/main" val="579906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5723" b="25141"/>
          <a:stretch/>
        </p:blipFill>
        <p:spPr>
          <a:xfrm>
            <a:off x="1315200" y="1237127"/>
            <a:ext cx="9561600" cy="3321425"/>
          </a:xfrm>
        </p:spPr>
      </p:pic>
    </p:spTree>
    <p:extLst>
      <p:ext uri="{BB962C8B-B14F-4D97-AF65-F5344CB8AC3E}">
        <p14:creationId xmlns:p14="http://schemas.microsoft.com/office/powerpoint/2010/main" val="28756685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646</TotalTime>
  <Words>4487</Words>
  <Application>Microsoft Office PowerPoint</Application>
  <PresentationFormat>Widescreen</PresentationFormat>
  <Paragraphs>184</Paragraphs>
  <Slides>71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B Tabassom</vt:lpstr>
      <vt:lpstr>Calibri</vt:lpstr>
      <vt:lpstr>Calibri Light</vt:lpstr>
      <vt:lpstr>Office Theme</vt:lpstr>
      <vt:lpstr>مفهوم تعادل منطقه ای </vt:lpstr>
      <vt:lpstr>مشروح اخبار</vt:lpstr>
      <vt:lpstr>PowerPoint Presentation</vt:lpstr>
      <vt:lpstr>PowerPoint Presentation</vt:lpstr>
      <vt:lpstr>PowerPoint Presentation</vt:lpstr>
      <vt:lpstr>نابرابري هاي منطقه اي</vt:lpstr>
      <vt:lpstr>ضرورت توسعه متعادل منطقه ای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تعادل منطقه ای در ایران</vt:lpstr>
      <vt:lpstr>شاخص فرهنگی-اجتماعی</vt:lpstr>
      <vt:lpstr>کالبدی و زیربنایی</vt:lpstr>
      <vt:lpstr>شاخص اقتصادی</vt:lpstr>
      <vt:lpstr>بهداشت و درمان</vt:lpstr>
      <vt:lpstr>PowerPoint Presentation</vt:lpstr>
      <vt:lpstr>PowerPoint Presentation</vt:lpstr>
      <vt:lpstr>PowerPoint Presentation</vt:lpstr>
      <vt:lpstr>PowerPoint Presentation</vt:lpstr>
      <vt:lpstr>اهمیت رفاه اجتماعی در تعادل منطقه ای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بررسی تاثیرات ایجاد شهرهای جدید در تعادل بخشی به  فضای سکونت واشتغال منطقه ای </vt:lpstr>
      <vt:lpstr>مترو تاون و شهرمنطقه ای</vt:lpstr>
      <vt:lpstr>بررسی تجربه های موفق شهرهای جدید با هدف دستیابی به تعادل منطقه ای در سایر </vt:lpstr>
      <vt:lpstr>PowerPoint Presentation</vt:lpstr>
      <vt:lpstr>شهر جدید اندیشه </vt:lpstr>
      <vt:lpstr>PowerPoint Presentation</vt:lpstr>
      <vt:lpstr>PowerPoint Presentation</vt:lpstr>
      <vt:lpstr>PowerPoint Presentation</vt:lpstr>
      <vt:lpstr>PowerPoint Presentation</vt:lpstr>
      <vt:lpstr>PowerPoint Presentation</vt:lpstr>
      <vt:lpstr>PowerPoint Presentation</vt:lpstr>
      <vt:lpstr>بررسی عدم تعادل منطقه ای در شمال کشور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vector>
  </TitlesOfParts>
  <Company>Moorche 30 DVDs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MRT www.Win2Farsi.com</dc:creator>
  <cp:lastModifiedBy>Mohammad</cp:lastModifiedBy>
  <cp:revision>51</cp:revision>
  <dcterms:created xsi:type="dcterms:W3CDTF">2015-11-27T13:53:48Z</dcterms:created>
  <dcterms:modified xsi:type="dcterms:W3CDTF">2020-10-26T07:55:16Z</dcterms:modified>
</cp:coreProperties>
</file>